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02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AFEC3-9D96-461F-BE39-0BE4A8F8AD97}" type="doc">
      <dgm:prSet loTypeId="urn:microsoft.com/office/officeart/2005/8/layout/venn3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B03B4E-B81E-4711-9F5F-1FB391F11BBD}">
      <dgm:prSet phldrT="[Text]" custT="1"/>
      <dgm:spPr/>
      <dgm:t>
        <a:bodyPr/>
        <a:lstStyle/>
        <a:p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Voluntary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B1577914-8B3D-4DE4-B53D-326AAD5F653F}" type="parTrans" cxnId="{B29D2836-3579-4138-96A2-718607CB6E6A}">
      <dgm:prSet/>
      <dgm:spPr/>
      <dgm:t>
        <a:bodyPr/>
        <a:lstStyle/>
        <a:p>
          <a:endParaRPr lang="en-US"/>
        </a:p>
      </dgm:t>
    </dgm:pt>
    <dgm:pt modelId="{292834B7-61D9-4049-88B2-F92674254175}" type="sibTrans" cxnId="{B29D2836-3579-4138-96A2-718607CB6E6A}">
      <dgm:prSet/>
      <dgm:spPr/>
      <dgm:t>
        <a:bodyPr/>
        <a:lstStyle/>
        <a:p>
          <a:endParaRPr lang="en-US"/>
        </a:p>
      </dgm:t>
    </dgm:pt>
    <dgm:pt modelId="{AAE38C36-600F-46C2-9566-3C521ABDDAD0}">
      <dgm:prSet phldrT="[Text]" custT="1"/>
      <dgm:spPr/>
      <dgm:t>
        <a:bodyPr/>
        <a:lstStyle/>
        <a:p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Collaborative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1FEC1709-7454-4E21-867E-5E91F0755043}" type="parTrans" cxnId="{2DA0FBCB-C1EC-43F0-B949-9A0AFB36EB66}">
      <dgm:prSet/>
      <dgm:spPr/>
      <dgm:t>
        <a:bodyPr/>
        <a:lstStyle/>
        <a:p>
          <a:endParaRPr lang="en-US"/>
        </a:p>
      </dgm:t>
    </dgm:pt>
    <dgm:pt modelId="{8809BC24-06D4-4000-AE17-81DC89217FED}" type="sibTrans" cxnId="{2DA0FBCB-C1EC-43F0-B949-9A0AFB36EB66}">
      <dgm:prSet/>
      <dgm:spPr/>
      <dgm:t>
        <a:bodyPr/>
        <a:lstStyle/>
        <a:p>
          <a:endParaRPr lang="en-US"/>
        </a:p>
      </dgm:t>
    </dgm:pt>
    <dgm:pt modelId="{D754CB06-E81B-4DA1-8834-ADEDF0BBD1D0}">
      <dgm:prSet phldrT="[Text]" custT="1"/>
      <dgm:spPr/>
      <dgm:t>
        <a:bodyPr/>
        <a:lstStyle/>
        <a:p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Support</a:t>
          </a:r>
          <a:r>
            <a:rPr lang="en-US" sz="2000" kern="1200" dirty="0" smtClean="0">
              <a:solidFill>
                <a:srgbClr val="FFFF99"/>
              </a:solidFill>
            </a:rPr>
            <a:t> </a:t>
          </a: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and</a:t>
          </a:r>
          <a:r>
            <a:rPr lang="en-US" sz="2000" kern="1200" dirty="0" smtClean="0">
              <a:solidFill>
                <a:srgbClr val="FFFF99"/>
              </a:solidFill>
            </a:rPr>
            <a:t> </a:t>
          </a: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Feedback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50857AFE-4940-470B-B645-9ED7C01A6B6C}" type="parTrans" cxnId="{AD27A6C5-D269-4873-919F-9285B3812823}">
      <dgm:prSet/>
      <dgm:spPr/>
      <dgm:t>
        <a:bodyPr/>
        <a:lstStyle/>
        <a:p>
          <a:endParaRPr lang="en-US"/>
        </a:p>
      </dgm:t>
    </dgm:pt>
    <dgm:pt modelId="{DF5AD6DA-EC93-4E0B-B920-80622B9F4519}" type="sibTrans" cxnId="{AD27A6C5-D269-4873-919F-9285B3812823}">
      <dgm:prSet/>
      <dgm:spPr/>
      <dgm:t>
        <a:bodyPr/>
        <a:lstStyle/>
        <a:p>
          <a:endParaRPr lang="en-US"/>
        </a:p>
      </dgm:t>
    </dgm:pt>
    <dgm:pt modelId="{A144EADC-6AF7-4EBF-B4A4-A10512B79F49}">
      <dgm:prSet phldrT="[Text]" custT="1"/>
      <dgm:spPr/>
      <dgm:t>
        <a:bodyPr/>
        <a:lstStyle/>
        <a:p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Accountability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F3C0AEFA-42F3-49E2-ABD4-564741733A7F}" type="parTrans" cxnId="{E0A024D3-82E8-4693-A48D-CEF22543E998}">
      <dgm:prSet/>
      <dgm:spPr/>
      <dgm:t>
        <a:bodyPr/>
        <a:lstStyle/>
        <a:p>
          <a:endParaRPr lang="en-US"/>
        </a:p>
      </dgm:t>
    </dgm:pt>
    <dgm:pt modelId="{26060B55-93A8-4BA1-A755-D5C5C9DFD649}" type="sibTrans" cxnId="{E0A024D3-82E8-4693-A48D-CEF22543E998}">
      <dgm:prSet/>
      <dgm:spPr/>
      <dgm:t>
        <a:bodyPr/>
        <a:lstStyle/>
        <a:p>
          <a:endParaRPr lang="en-US"/>
        </a:p>
      </dgm:t>
    </dgm:pt>
    <dgm:pt modelId="{69D85AE0-41EA-4AC7-93B8-5346A11CEA27}" type="pres">
      <dgm:prSet presAssocID="{5BBAFEC3-9D96-461F-BE39-0BE4A8F8A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2F835-528C-4CFB-BD16-E1E014E51895}" type="pres">
      <dgm:prSet presAssocID="{C2B03B4E-B81E-4711-9F5F-1FB391F11BBD}" presName="Name5" presStyleLbl="vennNode1" presStyleIdx="0" presStyleCnt="4" custScaleX="118381" custLinFactNeighborX="-4647" custLinFactNeighborY="-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64662-6240-497B-9416-C979A1402E9F}" type="pres">
      <dgm:prSet presAssocID="{292834B7-61D9-4049-88B2-F92674254175}" presName="space" presStyleCnt="0"/>
      <dgm:spPr/>
    </dgm:pt>
    <dgm:pt modelId="{8D83B9F4-7EAE-46D5-BD1B-9A6566D7106E}" type="pres">
      <dgm:prSet presAssocID="{AAE38C36-600F-46C2-9566-3C521ABDDAD0}" presName="Name5" presStyleLbl="vennNode1" presStyleIdx="1" presStyleCnt="4" custScaleX="164492" custScaleY="65712" custLinFactNeighborX="-3420" custLinFactNeighborY="-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CDC4-8F43-49FC-8216-984F39D3FF25}" type="pres">
      <dgm:prSet presAssocID="{8809BC24-06D4-4000-AE17-81DC89217FED}" presName="space" presStyleCnt="0"/>
      <dgm:spPr/>
    </dgm:pt>
    <dgm:pt modelId="{FAE52CC9-D747-47BF-8354-A64BB88A6551}" type="pres">
      <dgm:prSet presAssocID="{A144EADC-6AF7-4EBF-B4A4-A10512B79F49}" presName="Name5" presStyleLbl="vennNode1" presStyleIdx="2" presStyleCnt="4" custScaleX="169026" custScaleY="65712" custLinFactX="96345" custLinFactNeighborX="100000" custLinFactNeighborY="-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5D72C-BE67-4B5C-ABBD-70D32C0C8C25}" type="pres">
      <dgm:prSet presAssocID="{26060B55-93A8-4BA1-A755-D5C5C9DFD649}" presName="space" presStyleCnt="0"/>
      <dgm:spPr/>
    </dgm:pt>
    <dgm:pt modelId="{34ACECF9-E50C-4DD3-826F-3F5E6B30C995}" type="pres">
      <dgm:prSet presAssocID="{D754CB06-E81B-4DA1-8834-ADEDF0BBD1D0}" presName="Name5" presStyleLbl="vennNode1" presStyleIdx="3" presStyleCnt="4" custScaleX="112239" custLinFactX="-108406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23586-B7EB-46F7-8BFB-D6876D5FA135}" type="presOf" srcId="{D754CB06-E81B-4DA1-8834-ADEDF0BBD1D0}" destId="{34ACECF9-E50C-4DD3-826F-3F5E6B30C995}" srcOrd="0" destOrd="0" presId="urn:microsoft.com/office/officeart/2005/8/layout/venn3"/>
    <dgm:cxn modelId="{B29D2836-3579-4138-96A2-718607CB6E6A}" srcId="{5BBAFEC3-9D96-461F-BE39-0BE4A8F8AD97}" destId="{C2B03B4E-B81E-4711-9F5F-1FB391F11BBD}" srcOrd="0" destOrd="0" parTransId="{B1577914-8B3D-4DE4-B53D-326AAD5F653F}" sibTransId="{292834B7-61D9-4049-88B2-F92674254175}"/>
    <dgm:cxn modelId="{1E433BA9-A2A9-4FA4-BF58-C95F642A05AD}" type="presOf" srcId="{AAE38C36-600F-46C2-9566-3C521ABDDAD0}" destId="{8D83B9F4-7EAE-46D5-BD1B-9A6566D7106E}" srcOrd="0" destOrd="0" presId="urn:microsoft.com/office/officeart/2005/8/layout/venn3"/>
    <dgm:cxn modelId="{AD27A6C5-D269-4873-919F-9285B3812823}" srcId="{5BBAFEC3-9D96-461F-BE39-0BE4A8F8AD97}" destId="{D754CB06-E81B-4DA1-8834-ADEDF0BBD1D0}" srcOrd="3" destOrd="0" parTransId="{50857AFE-4940-470B-B645-9ED7C01A6B6C}" sibTransId="{DF5AD6DA-EC93-4E0B-B920-80622B9F4519}"/>
    <dgm:cxn modelId="{4F0B5FA5-B52B-4714-9F6B-D0BEAFA25549}" type="presOf" srcId="{5BBAFEC3-9D96-461F-BE39-0BE4A8F8AD97}" destId="{69D85AE0-41EA-4AC7-93B8-5346A11CEA27}" srcOrd="0" destOrd="0" presId="urn:microsoft.com/office/officeart/2005/8/layout/venn3"/>
    <dgm:cxn modelId="{0E84B2FA-4AEA-429B-B27D-0297BA40F946}" type="presOf" srcId="{A144EADC-6AF7-4EBF-B4A4-A10512B79F49}" destId="{FAE52CC9-D747-47BF-8354-A64BB88A6551}" srcOrd="0" destOrd="0" presId="urn:microsoft.com/office/officeart/2005/8/layout/venn3"/>
    <dgm:cxn modelId="{E0A024D3-82E8-4693-A48D-CEF22543E998}" srcId="{5BBAFEC3-9D96-461F-BE39-0BE4A8F8AD97}" destId="{A144EADC-6AF7-4EBF-B4A4-A10512B79F49}" srcOrd="2" destOrd="0" parTransId="{F3C0AEFA-42F3-49E2-ABD4-564741733A7F}" sibTransId="{26060B55-93A8-4BA1-A755-D5C5C9DFD649}"/>
    <dgm:cxn modelId="{2DA0FBCB-C1EC-43F0-B949-9A0AFB36EB66}" srcId="{5BBAFEC3-9D96-461F-BE39-0BE4A8F8AD97}" destId="{AAE38C36-600F-46C2-9566-3C521ABDDAD0}" srcOrd="1" destOrd="0" parTransId="{1FEC1709-7454-4E21-867E-5E91F0755043}" sibTransId="{8809BC24-06D4-4000-AE17-81DC89217FED}"/>
    <dgm:cxn modelId="{D920126F-88B6-4450-9085-814C2829A826}" type="presOf" srcId="{C2B03B4E-B81E-4711-9F5F-1FB391F11BBD}" destId="{E4F2F835-528C-4CFB-BD16-E1E014E51895}" srcOrd="0" destOrd="0" presId="urn:microsoft.com/office/officeart/2005/8/layout/venn3"/>
    <dgm:cxn modelId="{2447C459-93F1-4B45-8BE7-0C1F8BCEE0DA}" type="presParOf" srcId="{69D85AE0-41EA-4AC7-93B8-5346A11CEA27}" destId="{E4F2F835-528C-4CFB-BD16-E1E014E51895}" srcOrd="0" destOrd="0" presId="urn:microsoft.com/office/officeart/2005/8/layout/venn3"/>
    <dgm:cxn modelId="{FA46043E-8901-45C1-A453-1F51BF456CEF}" type="presParOf" srcId="{69D85AE0-41EA-4AC7-93B8-5346A11CEA27}" destId="{A7B64662-6240-497B-9416-C979A1402E9F}" srcOrd="1" destOrd="0" presId="urn:microsoft.com/office/officeart/2005/8/layout/venn3"/>
    <dgm:cxn modelId="{5D94F74C-CEA5-4948-BB4E-2AA3315E4E9C}" type="presParOf" srcId="{69D85AE0-41EA-4AC7-93B8-5346A11CEA27}" destId="{8D83B9F4-7EAE-46D5-BD1B-9A6566D7106E}" srcOrd="2" destOrd="0" presId="urn:microsoft.com/office/officeart/2005/8/layout/venn3"/>
    <dgm:cxn modelId="{5366E7EF-651A-42F0-95ED-39838324C505}" type="presParOf" srcId="{69D85AE0-41EA-4AC7-93B8-5346A11CEA27}" destId="{2D44CDC4-8F43-49FC-8216-984F39D3FF25}" srcOrd="3" destOrd="0" presId="urn:microsoft.com/office/officeart/2005/8/layout/venn3"/>
    <dgm:cxn modelId="{2440F95C-EEEB-4196-9712-45DEAF00F998}" type="presParOf" srcId="{69D85AE0-41EA-4AC7-93B8-5346A11CEA27}" destId="{FAE52CC9-D747-47BF-8354-A64BB88A6551}" srcOrd="4" destOrd="0" presId="urn:microsoft.com/office/officeart/2005/8/layout/venn3"/>
    <dgm:cxn modelId="{433FB811-DC68-4F11-9E0B-117959B764FC}" type="presParOf" srcId="{69D85AE0-41EA-4AC7-93B8-5346A11CEA27}" destId="{15B5D72C-BE67-4B5C-ABBD-70D32C0C8C25}" srcOrd="5" destOrd="0" presId="urn:microsoft.com/office/officeart/2005/8/layout/venn3"/>
    <dgm:cxn modelId="{45704C48-A0C0-438A-A429-226C089BC6F5}" type="presParOf" srcId="{69D85AE0-41EA-4AC7-93B8-5346A11CEA27}" destId="{34ACECF9-E50C-4DD3-826F-3F5E6B30C99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F835-528C-4CFB-BD16-E1E014E51895}">
      <dsp:nvSpPr>
        <dsp:cNvPr id="0" name=""/>
        <dsp:cNvSpPr/>
      </dsp:nvSpPr>
      <dsp:spPr>
        <a:xfrm>
          <a:off x="76198" y="442"/>
          <a:ext cx="2103639" cy="17770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795" tIns="27940" rIns="9779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Voluntary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384269" y="260679"/>
        <a:ext cx="1487497" cy="1256533"/>
      </dsp:txXfrm>
    </dsp:sp>
    <dsp:sp modelId="{8D83B9F4-7EAE-46D5-BD1B-9A6566D7106E}">
      <dsp:nvSpPr>
        <dsp:cNvPr id="0" name=""/>
        <dsp:cNvSpPr/>
      </dsp:nvSpPr>
      <dsp:spPr>
        <a:xfrm>
          <a:off x="1828797" y="304844"/>
          <a:ext cx="2923035" cy="11677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795" tIns="27940" rIns="9779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Collaborative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256866" y="475851"/>
        <a:ext cx="2066897" cy="825693"/>
      </dsp:txXfrm>
    </dsp:sp>
    <dsp:sp modelId="{FAE52CC9-D747-47BF-8354-A64BB88A6551}">
      <dsp:nvSpPr>
        <dsp:cNvPr id="0" name=""/>
        <dsp:cNvSpPr/>
      </dsp:nvSpPr>
      <dsp:spPr>
        <a:xfrm>
          <a:off x="6140394" y="305093"/>
          <a:ext cx="3003605" cy="11677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795" tIns="27940" rIns="9779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Accountability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6580262" y="476100"/>
        <a:ext cx="2123869" cy="825693"/>
      </dsp:txXfrm>
    </dsp:sp>
    <dsp:sp modelId="{34ACECF9-E50C-4DD3-826F-3F5E6B30C995}">
      <dsp:nvSpPr>
        <dsp:cNvPr id="0" name=""/>
        <dsp:cNvSpPr/>
      </dsp:nvSpPr>
      <dsp:spPr>
        <a:xfrm>
          <a:off x="4419603" y="496"/>
          <a:ext cx="1994495" cy="17770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795" tIns="27940" rIns="9779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Support</a:t>
          </a:r>
          <a:r>
            <a:rPr lang="en-US" sz="2000" kern="1200" dirty="0" smtClean="0">
              <a:solidFill>
                <a:srgbClr val="FFFF99"/>
              </a:solidFill>
            </a:rPr>
            <a:t> </a:t>
          </a: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and</a:t>
          </a:r>
          <a:r>
            <a:rPr lang="en-US" sz="2000" kern="1200" dirty="0" smtClean="0">
              <a:solidFill>
                <a:srgbClr val="FFFF99"/>
              </a:solidFill>
            </a:rPr>
            <a:t> </a:t>
          </a:r>
          <a:r>
            <a:rPr lang="en-US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Feedback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4711690" y="260733"/>
        <a:ext cx="1410321" cy="125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06/05/2015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1B2F25-DEC3-4201-B5E7-204B5A65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00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06/05/2015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7C6F28-8813-4EE1-865E-EC9B1EBE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16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6F28-8813-4EE1-865E-EC9B1EBE349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06/05/2015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6F28-8813-4EE1-865E-EC9B1EBE3497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06/05/2015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052545"/>
            <a:ext cx="9144000" cy="882119"/>
          </a:xfrm>
        </p:spPr>
        <p:txBody>
          <a:bodyPr/>
          <a:lstStyle/>
          <a:p>
            <a:pPr algn="ctr"/>
            <a:r>
              <a:rPr lang="en-US" dirty="0" smtClean="0"/>
              <a:t>June 5, 2015 </a:t>
            </a:r>
          </a:p>
          <a:p>
            <a:pPr algn="ctr"/>
            <a:r>
              <a:rPr lang="en-US" dirty="0" smtClean="0"/>
              <a:t>Classified Leadership Institute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793167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Districtwide </a:t>
            </a:r>
            <a:b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Classified Professional Development Committee</a:t>
            </a:r>
            <a:endParaRPr lang="en-US" sz="4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3340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9073" y="152405"/>
            <a:ext cx="1322327" cy="2209796"/>
            <a:chOff x="3962400" y="5181600"/>
            <a:chExt cx="1223456" cy="1982787"/>
          </a:xfrm>
        </p:grpSpPr>
        <p:pic>
          <p:nvPicPr>
            <p:cNvPr id="5" name="Picture 2" descr="Michael Shanah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181600"/>
              <a:ext cx="110105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3973744" y="6060304"/>
              <a:ext cx="1212112" cy="1104083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Michael Shanahan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3733800"/>
            <a:ext cx="1627463" cy="2165879"/>
            <a:chOff x="250817" y="3970531"/>
            <a:chExt cx="1713802" cy="23193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7" t="-9028" r="-1" b="-17559"/>
            <a:stretch/>
          </p:blipFill>
          <p:spPr>
            <a:xfrm>
              <a:off x="481295" y="3970531"/>
              <a:ext cx="1322838" cy="19291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Freeform 8"/>
            <p:cNvSpPr/>
            <p:nvPr/>
          </p:nvSpPr>
          <p:spPr>
            <a:xfrm>
              <a:off x="250817" y="5185836"/>
              <a:ext cx="1713802" cy="1104084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Krista</a:t>
              </a:r>
              <a:r>
                <a:rPr lang="en-US" sz="1000" kern="12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Mendelsohn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81200" y="4800600"/>
            <a:ext cx="1680739" cy="1967651"/>
            <a:chOff x="1848408" y="-242645"/>
            <a:chExt cx="2127314" cy="2541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626" y="-242645"/>
              <a:ext cx="1316814" cy="18900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Freeform 11"/>
            <p:cNvSpPr/>
            <p:nvPr/>
          </p:nvSpPr>
          <p:spPr>
            <a:xfrm>
              <a:off x="1848408" y="1195189"/>
              <a:ext cx="2127314" cy="1104082"/>
            </a:xfrm>
            <a:custGeom>
              <a:avLst/>
              <a:gdLst>
                <a:gd name="connsiteX0" fmla="*/ 0 w 1394771"/>
                <a:gd name="connsiteY0" fmla="*/ 503411 h 1006822"/>
                <a:gd name="connsiteX1" fmla="*/ 697386 w 1394771"/>
                <a:gd name="connsiteY1" fmla="*/ 0 h 1006822"/>
                <a:gd name="connsiteX2" fmla="*/ 1394772 w 1394771"/>
                <a:gd name="connsiteY2" fmla="*/ 503411 h 1006822"/>
                <a:gd name="connsiteX3" fmla="*/ 697386 w 1394771"/>
                <a:gd name="connsiteY3" fmla="*/ 1006822 h 1006822"/>
                <a:gd name="connsiteX4" fmla="*/ 0 w 1394771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71" h="1006822">
                  <a:moveTo>
                    <a:pt x="0" y="503411"/>
                  </a:moveTo>
                  <a:cubicBezTo>
                    <a:pt x="0" y="225385"/>
                    <a:pt x="312230" y="0"/>
                    <a:pt x="697386" y="0"/>
                  </a:cubicBezTo>
                  <a:cubicBezTo>
                    <a:pt x="1082542" y="0"/>
                    <a:pt x="1394772" y="225385"/>
                    <a:pt x="1394772" y="503411"/>
                  </a:cubicBezTo>
                  <a:cubicBezTo>
                    <a:pt x="1394772" y="781437"/>
                    <a:pt x="1082542" y="1006822"/>
                    <a:pt x="697386" y="1006822"/>
                  </a:cubicBezTo>
                  <a:cubicBezTo>
                    <a:pt x="312230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959" tIns="160146" rIns="216959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Matthew Moore</a:t>
              </a:r>
              <a:endParaRPr lang="en-US" sz="11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5435" y="706003"/>
            <a:ext cx="1383165" cy="1960997"/>
            <a:chOff x="7399786" y="1239403"/>
            <a:chExt cx="1383165" cy="19609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t="24191" r="49375" b="38772"/>
            <a:stretch/>
          </p:blipFill>
          <p:spPr>
            <a:xfrm>
              <a:off x="7601688" y="1239403"/>
              <a:ext cx="922022" cy="15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7399786" y="2096317"/>
              <a:ext cx="1383165" cy="1104083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Leanne</a:t>
              </a:r>
              <a:r>
                <a:rPr lang="en-US" sz="1000" kern="12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Colvin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143115"/>
            <a:ext cx="1364512" cy="1838085"/>
            <a:chOff x="407753" y="567136"/>
            <a:chExt cx="1364512" cy="183808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9" r="9828"/>
            <a:stretch/>
          </p:blipFill>
          <p:spPr>
            <a:xfrm>
              <a:off x="655320" y="567136"/>
              <a:ext cx="1097280" cy="1468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Freeform 17"/>
            <p:cNvSpPr/>
            <p:nvPr/>
          </p:nvSpPr>
          <p:spPr>
            <a:xfrm>
              <a:off x="407753" y="1555733"/>
              <a:ext cx="1364512" cy="849488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Ashley Chelonis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7600" y="5348133"/>
            <a:ext cx="1679162" cy="1814667"/>
            <a:chOff x="1521237" y="2762520"/>
            <a:chExt cx="1679163" cy="181466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762520"/>
              <a:ext cx="1388534" cy="12801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Freeform 20"/>
            <p:cNvSpPr/>
            <p:nvPr/>
          </p:nvSpPr>
          <p:spPr>
            <a:xfrm>
              <a:off x="1521237" y="3473104"/>
              <a:ext cx="1679163" cy="1104083"/>
            </a:xfrm>
            <a:custGeom>
              <a:avLst/>
              <a:gdLst>
                <a:gd name="connsiteX0" fmla="*/ 0 w 1394771"/>
                <a:gd name="connsiteY0" fmla="*/ 503411 h 1006822"/>
                <a:gd name="connsiteX1" fmla="*/ 697386 w 1394771"/>
                <a:gd name="connsiteY1" fmla="*/ 0 h 1006822"/>
                <a:gd name="connsiteX2" fmla="*/ 1394772 w 1394771"/>
                <a:gd name="connsiteY2" fmla="*/ 503411 h 1006822"/>
                <a:gd name="connsiteX3" fmla="*/ 697386 w 1394771"/>
                <a:gd name="connsiteY3" fmla="*/ 1006822 h 1006822"/>
                <a:gd name="connsiteX4" fmla="*/ 0 w 1394771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71" h="1006822">
                  <a:moveTo>
                    <a:pt x="0" y="503411"/>
                  </a:moveTo>
                  <a:cubicBezTo>
                    <a:pt x="0" y="225385"/>
                    <a:pt x="312230" y="0"/>
                    <a:pt x="697386" y="0"/>
                  </a:cubicBezTo>
                  <a:cubicBezTo>
                    <a:pt x="1082542" y="0"/>
                    <a:pt x="1394772" y="225385"/>
                    <a:pt x="1394772" y="503411"/>
                  </a:cubicBezTo>
                  <a:cubicBezTo>
                    <a:pt x="1394772" y="781437"/>
                    <a:pt x="1082542" y="1006822"/>
                    <a:pt x="697386" y="1006822"/>
                  </a:cubicBezTo>
                  <a:cubicBezTo>
                    <a:pt x="312230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959" tIns="160146" rIns="216959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Olivia</a:t>
              </a:r>
              <a:r>
                <a:rPr lang="en-US" sz="1000" kern="1200" dirty="0" smtClean="0"/>
                <a:t> 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Long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27245" y="5029200"/>
            <a:ext cx="1306955" cy="1992834"/>
            <a:chOff x="3139270" y="2502966"/>
            <a:chExt cx="1306955" cy="199283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38" t="29184" r="35663" b="40035"/>
            <a:stretch/>
          </p:blipFill>
          <p:spPr bwMode="auto">
            <a:xfrm>
              <a:off x="3276601" y="2502966"/>
              <a:ext cx="1143000" cy="1622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3139270" y="3391717"/>
              <a:ext cx="1306955" cy="1104083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Ashley  Lajoie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6206" y="762000"/>
            <a:ext cx="1393594" cy="2051281"/>
            <a:chOff x="4343400" y="2405221"/>
            <a:chExt cx="1679163" cy="23953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9" r="46491" b="39173"/>
            <a:stretch/>
          </p:blipFill>
          <p:spPr>
            <a:xfrm>
              <a:off x="4446225" y="2405221"/>
              <a:ext cx="1529508" cy="18754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Freeform 26"/>
            <p:cNvSpPr/>
            <p:nvPr/>
          </p:nvSpPr>
          <p:spPr>
            <a:xfrm>
              <a:off x="4343400" y="3696517"/>
              <a:ext cx="1679163" cy="1104083"/>
            </a:xfrm>
            <a:custGeom>
              <a:avLst/>
              <a:gdLst>
                <a:gd name="connsiteX0" fmla="*/ 0 w 1394771"/>
                <a:gd name="connsiteY0" fmla="*/ 503411 h 1006822"/>
                <a:gd name="connsiteX1" fmla="*/ 697386 w 1394771"/>
                <a:gd name="connsiteY1" fmla="*/ 0 h 1006822"/>
                <a:gd name="connsiteX2" fmla="*/ 1394772 w 1394771"/>
                <a:gd name="connsiteY2" fmla="*/ 503411 h 1006822"/>
                <a:gd name="connsiteX3" fmla="*/ 697386 w 1394771"/>
                <a:gd name="connsiteY3" fmla="*/ 1006822 h 1006822"/>
                <a:gd name="connsiteX4" fmla="*/ 0 w 1394771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71" h="1006822">
                  <a:moveTo>
                    <a:pt x="0" y="503411"/>
                  </a:moveTo>
                  <a:cubicBezTo>
                    <a:pt x="0" y="225385"/>
                    <a:pt x="312230" y="0"/>
                    <a:pt x="697386" y="0"/>
                  </a:cubicBezTo>
                  <a:cubicBezTo>
                    <a:pt x="1082542" y="0"/>
                    <a:pt x="1394772" y="225385"/>
                    <a:pt x="1394772" y="503411"/>
                  </a:cubicBezTo>
                  <a:cubicBezTo>
                    <a:pt x="1394772" y="781437"/>
                    <a:pt x="1082542" y="1006822"/>
                    <a:pt x="697386" y="1006822"/>
                  </a:cubicBezTo>
                  <a:cubicBezTo>
                    <a:pt x="312230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959" tIns="160146" rIns="216959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Sharon</a:t>
              </a:r>
              <a:r>
                <a:rPr lang="en-US" sz="1000" kern="12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Oxford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" y="2286000"/>
            <a:ext cx="1679163" cy="2049269"/>
            <a:chOff x="6132718" y="2446531"/>
            <a:chExt cx="1679163" cy="20492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446531"/>
              <a:ext cx="1143000" cy="15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Freeform 29"/>
            <p:cNvSpPr/>
            <p:nvPr/>
          </p:nvSpPr>
          <p:spPr>
            <a:xfrm>
              <a:off x="6132718" y="3391717"/>
              <a:ext cx="1679163" cy="1104083"/>
            </a:xfrm>
            <a:custGeom>
              <a:avLst/>
              <a:gdLst>
                <a:gd name="connsiteX0" fmla="*/ 0 w 1394771"/>
                <a:gd name="connsiteY0" fmla="*/ 503411 h 1006822"/>
                <a:gd name="connsiteX1" fmla="*/ 697386 w 1394771"/>
                <a:gd name="connsiteY1" fmla="*/ 0 h 1006822"/>
                <a:gd name="connsiteX2" fmla="*/ 1394772 w 1394771"/>
                <a:gd name="connsiteY2" fmla="*/ 503411 h 1006822"/>
                <a:gd name="connsiteX3" fmla="*/ 697386 w 1394771"/>
                <a:gd name="connsiteY3" fmla="*/ 1006822 h 1006822"/>
                <a:gd name="connsiteX4" fmla="*/ 0 w 1394771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71" h="1006822">
                  <a:moveTo>
                    <a:pt x="0" y="503411"/>
                  </a:moveTo>
                  <a:cubicBezTo>
                    <a:pt x="0" y="225385"/>
                    <a:pt x="312230" y="0"/>
                    <a:pt x="697386" y="0"/>
                  </a:cubicBezTo>
                  <a:cubicBezTo>
                    <a:pt x="1082542" y="0"/>
                    <a:pt x="1394772" y="225385"/>
                    <a:pt x="1394772" y="503411"/>
                  </a:cubicBezTo>
                  <a:cubicBezTo>
                    <a:pt x="1394772" y="781437"/>
                    <a:pt x="1082542" y="1006822"/>
                    <a:pt x="697386" y="1006822"/>
                  </a:cubicBezTo>
                  <a:cubicBezTo>
                    <a:pt x="312230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959" tIns="160146" rIns="216959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Peder</a:t>
              </a:r>
              <a:r>
                <a:rPr lang="en-US" sz="10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Nielsen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32418" y="20628"/>
            <a:ext cx="1485901" cy="1884372"/>
            <a:chOff x="2362200" y="4800599"/>
            <a:chExt cx="1679163" cy="229173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036" y="4800599"/>
              <a:ext cx="1191631" cy="16937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Freeform 32"/>
            <p:cNvSpPr/>
            <p:nvPr/>
          </p:nvSpPr>
          <p:spPr>
            <a:xfrm>
              <a:off x="2362200" y="5988253"/>
              <a:ext cx="1679163" cy="1104083"/>
            </a:xfrm>
            <a:custGeom>
              <a:avLst/>
              <a:gdLst>
                <a:gd name="connsiteX0" fmla="*/ 0 w 1394771"/>
                <a:gd name="connsiteY0" fmla="*/ 503411 h 1006822"/>
                <a:gd name="connsiteX1" fmla="*/ 697386 w 1394771"/>
                <a:gd name="connsiteY1" fmla="*/ 0 h 1006822"/>
                <a:gd name="connsiteX2" fmla="*/ 1394772 w 1394771"/>
                <a:gd name="connsiteY2" fmla="*/ 503411 h 1006822"/>
                <a:gd name="connsiteX3" fmla="*/ 697386 w 1394771"/>
                <a:gd name="connsiteY3" fmla="*/ 1006822 h 1006822"/>
                <a:gd name="connsiteX4" fmla="*/ 0 w 1394771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771" h="1006822">
                  <a:moveTo>
                    <a:pt x="0" y="503411"/>
                  </a:moveTo>
                  <a:cubicBezTo>
                    <a:pt x="0" y="225385"/>
                    <a:pt x="312230" y="0"/>
                    <a:pt x="697386" y="0"/>
                  </a:cubicBezTo>
                  <a:cubicBezTo>
                    <a:pt x="1082542" y="0"/>
                    <a:pt x="1394772" y="225385"/>
                    <a:pt x="1394772" y="503411"/>
                  </a:cubicBezTo>
                  <a:cubicBezTo>
                    <a:pt x="1394772" y="781437"/>
                    <a:pt x="1082542" y="1006822"/>
                    <a:pt x="697386" y="1006822"/>
                  </a:cubicBezTo>
                  <a:cubicBezTo>
                    <a:pt x="312230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959" tIns="160146" rIns="216959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Patti</a:t>
              </a:r>
              <a:r>
                <a:rPr lang="en-US" sz="10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Blair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12007" y="2068661"/>
            <a:ext cx="1516912" cy="2350939"/>
            <a:chOff x="4191000" y="4354661"/>
            <a:chExt cx="1516912" cy="235093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0" t="-9723" r="-15060" b="9723"/>
            <a:stretch/>
          </p:blipFill>
          <p:spPr>
            <a:xfrm flipH="1">
              <a:off x="4413505" y="4354661"/>
              <a:ext cx="1097280" cy="19299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Freeform 35"/>
            <p:cNvSpPr/>
            <p:nvPr/>
          </p:nvSpPr>
          <p:spPr>
            <a:xfrm>
              <a:off x="4191000" y="5601517"/>
              <a:ext cx="1516912" cy="1104083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Sophia</a:t>
              </a:r>
              <a:r>
                <a:rPr lang="en-US" sz="1000" kern="1200" dirty="0" smtClean="0"/>
                <a:t> </a:t>
              </a:r>
              <a:r>
                <a:rPr lang="en-US" sz="1100" b="1" dirty="0">
                  <a:ln w="9525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Crocker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84682" y="4114800"/>
            <a:ext cx="1244918" cy="1942522"/>
            <a:chOff x="6187674" y="4470195"/>
            <a:chExt cx="1355250" cy="21105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534" y="4470195"/>
              <a:ext cx="1018017" cy="1589622"/>
            </a:xfrm>
            <a:prstGeom prst="ellipse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9" name="Freeform 38"/>
            <p:cNvSpPr/>
            <p:nvPr/>
          </p:nvSpPr>
          <p:spPr>
            <a:xfrm>
              <a:off x="6187674" y="5764079"/>
              <a:ext cx="1355250" cy="816705"/>
            </a:xfrm>
            <a:custGeom>
              <a:avLst/>
              <a:gdLst>
                <a:gd name="connsiteX0" fmla="*/ 0 w 1006822"/>
                <a:gd name="connsiteY0" fmla="*/ 503411 h 1006822"/>
                <a:gd name="connsiteX1" fmla="*/ 503411 w 1006822"/>
                <a:gd name="connsiteY1" fmla="*/ 0 h 1006822"/>
                <a:gd name="connsiteX2" fmla="*/ 1006822 w 1006822"/>
                <a:gd name="connsiteY2" fmla="*/ 503411 h 1006822"/>
                <a:gd name="connsiteX3" fmla="*/ 503411 w 1006822"/>
                <a:gd name="connsiteY3" fmla="*/ 1006822 h 1006822"/>
                <a:gd name="connsiteX4" fmla="*/ 0 w 1006822"/>
                <a:gd name="connsiteY4" fmla="*/ 503411 h 100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22" h="1006822">
                  <a:moveTo>
                    <a:pt x="0" y="503411"/>
                  </a:moveTo>
                  <a:cubicBezTo>
                    <a:pt x="0" y="225385"/>
                    <a:pt x="225385" y="0"/>
                    <a:pt x="503411" y="0"/>
                  </a:cubicBezTo>
                  <a:cubicBezTo>
                    <a:pt x="781437" y="0"/>
                    <a:pt x="1006822" y="225385"/>
                    <a:pt x="1006822" y="503411"/>
                  </a:cubicBezTo>
                  <a:cubicBezTo>
                    <a:pt x="1006822" y="781437"/>
                    <a:pt x="781437" y="1006822"/>
                    <a:pt x="503411" y="1006822"/>
                  </a:cubicBezTo>
                  <a:cubicBezTo>
                    <a:pt x="225385" y="1006822"/>
                    <a:pt x="0" y="781437"/>
                    <a:pt x="0" y="50341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146" tIns="160146" rIns="160146" bIns="160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Joe Esquivel</a:t>
              </a:r>
              <a:endParaRPr lang="en-US" sz="1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990600" y="2438400"/>
            <a:ext cx="6691359" cy="1143000"/>
          </a:xfrm>
        </p:spPr>
        <p:txBody>
          <a:bodyPr/>
          <a:lstStyle/>
          <a:p>
            <a:pPr marL="640080" indent="-457200" algn="ctr"/>
            <a:r>
              <a:rPr lang="en-US" sz="4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Educate and Motivate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13"/>
          </p:nvPr>
        </p:nvSpPr>
        <p:spPr>
          <a:xfrm>
            <a:off x="1371600" y="3364060"/>
            <a:ext cx="6400800" cy="1665140"/>
          </a:xfrm>
        </p:spPr>
        <p:txBody>
          <a:bodyPr/>
          <a:lstStyle/>
          <a:p>
            <a:pPr algn="ctr"/>
            <a:r>
              <a:rPr lang="en-US" dirty="0" smtClean="0"/>
              <a:t>Personal Professional Development Plan</a:t>
            </a:r>
          </a:p>
          <a:p>
            <a:pPr algn="ctr"/>
            <a:r>
              <a:rPr lang="en-US" dirty="0" smtClean="0"/>
              <a:t>Campus Tours</a:t>
            </a:r>
          </a:p>
          <a:p>
            <a:pPr algn="ctr"/>
            <a:r>
              <a:rPr lang="en-US" dirty="0" smtClean="0"/>
              <a:t>Classified Employee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12" y="381000"/>
            <a:ext cx="9090212" cy="11430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Introduction to the </a:t>
            </a:r>
            <a:br>
              <a:rPr lang="en-US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Personal Professional Development Plan (PPDP)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438400"/>
            <a:ext cx="83058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provide clear, accessible resources for classified employees to develop a growth plan specific to their professional goals and in collaboration with their supervisor</a:t>
            </a:r>
          </a:p>
          <a:p>
            <a:pPr algn="ctr"/>
            <a:r>
              <a:rPr lang="en-US" dirty="0"/>
              <a:t>To encourage employees to participate and establish </a:t>
            </a:r>
            <a:r>
              <a:rPr lang="en-US" dirty="0" smtClean="0"/>
              <a:t>goals, </a:t>
            </a:r>
            <a:r>
              <a:rPr lang="en-US" dirty="0"/>
              <a:t>make conscious choices, and take </a:t>
            </a:r>
            <a:r>
              <a:rPr lang="en-US" dirty="0" smtClean="0"/>
              <a:t>action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6923441"/>
              </p:ext>
            </p:extLst>
          </p:nvPr>
        </p:nvGraphicFramePr>
        <p:xfrm>
          <a:off x="0" y="4800600"/>
          <a:ext cx="91440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6512511" cy="1143000"/>
          </a:xfrm>
        </p:spPr>
        <p:txBody>
          <a:bodyPr/>
          <a:lstStyle/>
          <a:p>
            <a:pPr algn="l"/>
            <a:r>
              <a:rPr lang="en-US" sz="4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PPDP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Discuss:</a:t>
            </a:r>
          </a:p>
          <a:p>
            <a:pPr lvl="1"/>
            <a:r>
              <a:rPr lang="en-US" sz="2400" dirty="0" smtClean="0"/>
              <a:t>Employee </a:t>
            </a:r>
            <a:r>
              <a:rPr lang="en-US" sz="2400" dirty="0"/>
              <a:t>Goals</a:t>
            </a:r>
          </a:p>
          <a:p>
            <a:pPr lvl="1"/>
            <a:r>
              <a:rPr lang="en-US" sz="2400" dirty="0"/>
              <a:t>Future </a:t>
            </a:r>
            <a:r>
              <a:rPr lang="en-US" sz="2400" dirty="0" smtClean="0"/>
              <a:t>Opportunities and Development Objectives</a:t>
            </a:r>
            <a:endParaRPr lang="en-US" sz="2400" dirty="0"/>
          </a:p>
          <a:p>
            <a:pPr lvl="2"/>
            <a:r>
              <a:rPr lang="en-US" sz="2000" dirty="0"/>
              <a:t>Current Training to Maintain and Enhance</a:t>
            </a:r>
          </a:p>
          <a:p>
            <a:pPr lvl="2"/>
            <a:r>
              <a:rPr lang="en-US" sz="2000" dirty="0"/>
              <a:t>Training for Growth</a:t>
            </a:r>
          </a:p>
          <a:p>
            <a:pPr lvl="1"/>
            <a:r>
              <a:rPr lang="en-US" sz="2400" dirty="0" smtClean="0"/>
              <a:t>Resources </a:t>
            </a:r>
            <a:r>
              <a:rPr lang="en-US" sz="2400" dirty="0"/>
              <a:t>Needed</a:t>
            </a:r>
          </a:p>
          <a:p>
            <a:pPr lvl="1"/>
            <a:r>
              <a:rPr lang="en-US" sz="2400" dirty="0"/>
              <a:t>Success Factors</a:t>
            </a:r>
          </a:p>
          <a:p>
            <a:pPr lvl="1"/>
            <a:r>
              <a:rPr lang="en-US" sz="2400" dirty="0" smtClean="0"/>
              <a:t>Action </a:t>
            </a:r>
            <a:r>
              <a:rPr lang="en-US" sz="2400" dirty="0"/>
              <a:t>Plan </a:t>
            </a:r>
          </a:p>
          <a:p>
            <a:pPr lvl="1"/>
            <a:r>
              <a:rPr lang="en-US" sz="2400" dirty="0" smtClean="0"/>
              <a:t>Coaching/Mentoring Opportunities</a:t>
            </a:r>
          </a:p>
          <a:p>
            <a:pPr lvl="1"/>
            <a:r>
              <a:rPr lang="en-US" sz="2400" dirty="0" smtClean="0"/>
              <a:t>Benchmarks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4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50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Employee and Leader Roles </a:t>
            </a:r>
            <a:b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 the PPDP Process</a:t>
            </a:r>
            <a:b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“Collaborate”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0" y="2849880"/>
            <a:ext cx="4023360" cy="3474720"/>
          </a:xfrm>
        </p:spPr>
        <p:txBody>
          <a:bodyPr>
            <a:normAutofit/>
          </a:bodyPr>
          <a:lstStyle/>
          <a:p>
            <a:r>
              <a:rPr lang="en-US" dirty="0"/>
              <a:t>Identify opportunities</a:t>
            </a:r>
          </a:p>
          <a:p>
            <a:r>
              <a:rPr lang="en-US" dirty="0"/>
              <a:t>Establish goals</a:t>
            </a:r>
          </a:p>
          <a:p>
            <a:r>
              <a:rPr lang="en-US" dirty="0"/>
              <a:t>Just do it!</a:t>
            </a:r>
          </a:p>
          <a:p>
            <a:r>
              <a:rPr lang="en-US" dirty="0"/>
              <a:t>Track progress and compile certificates of completion and transcripts </a:t>
            </a:r>
          </a:p>
          <a:p>
            <a:r>
              <a:rPr lang="en-US" dirty="0"/>
              <a:t>Discuss successes and 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697480"/>
            <a:ext cx="4495800" cy="3474720"/>
          </a:xfrm>
        </p:spPr>
        <p:txBody>
          <a:bodyPr>
            <a:noAutofit/>
          </a:bodyPr>
          <a:lstStyle/>
          <a:p>
            <a:r>
              <a:rPr lang="en-US" sz="2000" dirty="0"/>
              <a:t>Provide support </a:t>
            </a:r>
          </a:p>
          <a:p>
            <a:r>
              <a:rPr lang="en-US" sz="2000" dirty="0"/>
              <a:t>Suggest mentor(s)</a:t>
            </a:r>
          </a:p>
          <a:p>
            <a:r>
              <a:rPr lang="en-US" sz="2000" dirty="0"/>
              <a:t>Review goals and provide feedback</a:t>
            </a:r>
          </a:p>
          <a:p>
            <a:r>
              <a:rPr lang="en-US" sz="2000" dirty="0"/>
              <a:t>Encourage progress</a:t>
            </a:r>
          </a:p>
          <a:p>
            <a:r>
              <a:rPr lang="en-US" sz="2000" dirty="0"/>
              <a:t>Delegate development opportunities (other duties as assigned)</a:t>
            </a:r>
          </a:p>
          <a:p>
            <a:r>
              <a:rPr lang="en-US" sz="2000" dirty="0"/>
              <a:t>Forward completed certificates to Human Resources</a:t>
            </a:r>
          </a:p>
          <a:p>
            <a:r>
              <a:rPr lang="en-US" sz="2000" dirty="0"/>
              <a:t>Acknowledge and congratulate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236113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</a:t>
            </a:r>
            <a:r>
              <a:rPr lang="en-US" b="1" u="sng" dirty="0" smtClean="0"/>
              <a:t> </a:t>
            </a:r>
            <a:r>
              <a:rPr lang="en-US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</a:t>
            </a:r>
            <a:endParaRPr lang="en-US" sz="2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236113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Leader</a:t>
            </a:r>
            <a:r>
              <a:rPr lang="en-US" b="1" u="sng" dirty="0" smtClean="0"/>
              <a:t> </a:t>
            </a:r>
            <a:r>
              <a:rPr lang="en-US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</a:t>
            </a:r>
            <a:endParaRPr lang="en-US" sz="2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1430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en-US" dirty="0" smtClean="0"/>
              <a:t> </a:t>
            </a:r>
            <a:r>
              <a:rPr lang="en-US" sz="4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Resources</a:t>
            </a:r>
            <a:r>
              <a:rPr lang="en-US" dirty="0" smtClean="0"/>
              <a:t> </a:t>
            </a:r>
            <a:r>
              <a:rPr lang="en-US" sz="4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844040"/>
            <a:ext cx="6400800" cy="425196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Lynda.com</a:t>
            </a:r>
          </a:p>
          <a:p>
            <a:pPr marL="342900" indent="-342900"/>
            <a:r>
              <a:rPr lang="en-US" sz="2400" dirty="0"/>
              <a:t>Mentor</a:t>
            </a:r>
          </a:p>
          <a:p>
            <a:pPr marL="342900" lvl="1" indent="-342900"/>
            <a:r>
              <a:rPr lang="en-US" sz="2400" dirty="0"/>
              <a:t>College Courses</a:t>
            </a:r>
          </a:p>
          <a:p>
            <a:pPr marL="342900" lvl="1" indent="-342900"/>
            <a:r>
              <a:rPr lang="en-US" sz="2400" dirty="0"/>
              <a:t>Workshops</a:t>
            </a:r>
          </a:p>
          <a:p>
            <a:pPr marL="342900" lvl="1" indent="-342900"/>
            <a:r>
              <a:rPr lang="en-US" sz="2400" dirty="0"/>
              <a:t>Special Projects</a:t>
            </a:r>
          </a:p>
          <a:p>
            <a:pPr marL="342900" lvl="1" indent="-342900"/>
            <a:r>
              <a:rPr lang="en-US" sz="2400" dirty="0"/>
              <a:t>Conferences</a:t>
            </a:r>
          </a:p>
          <a:p>
            <a:pPr marL="342900" lvl="1" indent="-342900"/>
            <a:r>
              <a:rPr lang="en-US" sz="2400" dirty="0"/>
              <a:t>Professional Associations</a:t>
            </a:r>
          </a:p>
          <a:p>
            <a:pPr marL="342900" lvl="1" indent="-342900"/>
            <a:r>
              <a:rPr lang="en-US" sz="2400" dirty="0"/>
              <a:t>State Clearinghouse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3999" cy="1143000"/>
          </a:xfrm>
        </p:spPr>
        <p:txBody>
          <a:bodyPr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844040"/>
            <a:ext cx="6400800" cy="387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What’s </a:t>
            </a:r>
            <a:r>
              <a:rPr lang="en-US" sz="2800" dirty="0"/>
              <a:t>your feedback on - </a:t>
            </a:r>
          </a:p>
          <a:p>
            <a:r>
              <a:rPr lang="en-US" sz="2800" dirty="0"/>
              <a:t>Plan</a:t>
            </a:r>
          </a:p>
          <a:p>
            <a:r>
              <a:rPr lang="en-US" sz="2800" dirty="0"/>
              <a:t>Process/Roles</a:t>
            </a:r>
          </a:p>
          <a:p>
            <a:r>
              <a:rPr lang="en-US" sz="2800" dirty="0"/>
              <a:t>Resources </a:t>
            </a:r>
          </a:p>
          <a:p>
            <a:r>
              <a:rPr lang="en-US" sz="2800" dirty="0"/>
              <a:t>Benchmarks – what do you want to see from this program?  How is success measured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2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474720" cy="3474720"/>
          </a:xfrm>
          <a:scene3d>
            <a:camera prst="orthographicFront"/>
            <a:lightRig rig="balanced" dir="t"/>
          </a:scene3d>
          <a:sp3d>
            <a:bevelT w="50800" h="50800"/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38600" y="3220286"/>
            <a:ext cx="4953000" cy="3790114"/>
          </a:xfrm>
        </p:spPr>
        <p:txBody>
          <a:bodyPr anchor="ctr"/>
          <a:lstStyle/>
          <a:p>
            <a:r>
              <a:rPr lang="en-US" sz="1800" dirty="0" smtClean="0"/>
              <a:t>Peder Nielsen </a:t>
            </a:r>
          </a:p>
          <a:p>
            <a:pPr marL="274320" lvl="1"/>
            <a:r>
              <a:rPr lang="en-US" sz="1800" dirty="0" smtClean="0"/>
              <a:t>Ventura College Classified Senate President</a:t>
            </a:r>
          </a:p>
          <a:p>
            <a:pPr marL="274320" lvl="1"/>
            <a:r>
              <a:rPr lang="en-US" sz="2000" dirty="0" smtClean="0"/>
              <a:t>pnielsen@vcccd.edu</a:t>
            </a:r>
          </a:p>
          <a:p>
            <a:pPr marL="274320" lvl="1"/>
            <a:endParaRPr lang="en-US" sz="1400" dirty="0" smtClean="0"/>
          </a:p>
          <a:p>
            <a:r>
              <a:rPr lang="en-US" sz="1800" dirty="0" smtClean="0"/>
              <a:t>Olivia Long</a:t>
            </a:r>
          </a:p>
          <a:p>
            <a:pPr marL="274320" lvl="1"/>
            <a:r>
              <a:rPr lang="en-US" sz="1800" dirty="0" smtClean="0"/>
              <a:t>VCCCD/SEIU Chief Union Steward</a:t>
            </a:r>
          </a:p>
          <a:p>
            <a:pPr marL="274320" lvl="1"/>
            <a:r>
              <a:rPr lang="en-US" sz="1800" dirty="0" smtClean="0"/>
              <a:t>olivia_long1@vcccd.edu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265587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246</Words>
  <Application>Microsoft Office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Districtwide  Classified Professional Development Committee</vt:lpstr>
      <vt:lpstr>Educate and Motivate</vt:lpstr>
      <vt:lpstr>PowerPoint Presentation</vt:lpstr>
      <vt:lpstr>Introduction to the  Personal Professional Development Plan (PPDP)</vt:lpstr>
      <vt:lpstr>The PPDP</vt:lpstr>
      <vt:lpstr>Employee and Leader Roles  in the PPDP Process “Collaborate”</vt:lpstr>
      <vt:lpstr>Development Resources Suggestions</vt:lpstr>
      <vt:lpstr>Feedback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Districtwide  Classified Professional Development Committee</dc:title>
  <dc:creator>Olivia Long</dc:creator>
  <cp:lastModifiedBy>Olivia Long</cp:lastModifiedBy>
  <cp:revision>22</cp:revision>
  <cp:lastPrinted>2015-05-28T23:08:35Z</cp:lastPrinted>
  <dcterms:created xsi:type="dcterms:W3CDTF">2015-03-30T18:07:34Z</dcterms:created>
  <dcterms:modified xsi:type="dcterms:W3CDTF">2015-05-28T23:08:53Z</dcterms:modified>
</cp:coreProperties>
</file>