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6"/>
  </p:notesMasterIdLst>
  <p:handoutMasterIdLst>
    <p:handoutMasterId r:id="rId27"/>
  </p:handoutMasterIdLst>
  <p:sldIdLst>
    <p:sldId id="256" r:id="rId2"/>
    <p:sldId id="264" r:id="rId3"/>
    <p:sldId id="257" r:id="rId4"/>
    <p:sldId id="276" r:id="rId5"/>
    <p:sldId id="259" r:id="rId6"/>
    <p:sldId id="261" r:id="rId7"/>
    <p:sldId id="291" r:id="rId8"/>
    <p:sldId id="277" r:id="rId9"/>
    <p:sldId id="262" r:id="rId10"/>
    <p:sldId id="260" r:id="rId11"/>
    <p:sldId id="278" r:id="rId12"/>
    <p:sldId id="279" r:id="rId13"/>
    <p:sldId id="280" r:id="rId14"/>
    <p:sldId id="282" r:id="rId15"/>
    <p:sldId id="285" r:id="rId16"/>
    <p:sldId id="295" r:id="rId17"/>
    <p:sldId id="283" r:id="rId18"/>
    <p:sldId id="284" r:id="rId19"/>
    <p:sldId id="288" r:id="rId20"/>
    <p:sldId id="287" r:id="rId21"/>
    <p:sldId id="286" r:id="rId22"/>
    <p:sldId id="292" r:id="rId23"/>
    <p:sldId id="294" r:id="rId24"/>
    <p:sldId id="293"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0" autoAdjust="0"/>
    <p:restoredTop sz="86207" autoAdjust="0"/>
  </p:normalViewPr>
  <p:slideViewPr>
    <p:cSldViewPr>
      <p:cViewPr>
        <p:scale>
          <a:sx n="80" d="100"/>
          <a:sy n="80" d="100"/>
        </p:scale>
        <p:origin x="1152" y="-3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262A8A9-5288-45BC-8C66-CE509B35E47B}" type="datetimeFigureOut">
              <a:rPr lang="en-US" smtClean="0"/>
              <a:t>6/21/16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C9C79A5-AF32-4D2D-ABE0-96C7FCE17298}" type="slidenum">
              <a:rPr lang="en-US" smtClean="0"/>
              <a:t>‹#›</a:t>
            </a:fld>
            <a:endParaRPr lang="en-US"/>
          </a:p>
        </p:txBody>
      </p:sp>
    </p:spTree>
    <p:extLst>
      <p:ext uri="{BB962C8B-B14F-4D97-AF65-F5344CB8AC3E}">
        <p14:creationId xmlns:p14="http://schemas.microsoft.com/office/powerpoint/2010/main" val="262198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850A486D-0CA2-49ED-91F4-1C7F8F2B4384}" type="datetimeFigureOut">
              <a:rPr lang="en-US" smtClean="0"/>
              <a:t>6/21/16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C9103CB-1CB1-4210-928E-CF7D5AD9E07D}" type="slidenum">
              <a:rPr lang="en-US" smtClean="0"/>
              <a:t>‹#›</a:t>
            </a:fld>
            <a:endParaRPr lang="en-US"/>
          </a:p>
        </p:txBody>
      </p:sp>
    </p:spTree>
    <p:extLst>
      <p:ext uri="{BB962C8B-B14F-4D97-AF65-F5344CB8AC3E}">
        <p14:creationId xmlns:p14="http://schemas.microsoft.com/office/powerpoint/2010/main" val="203252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olio.taskstream.com/Folio/GetFile.asp?id=awhkff00uyhohrhlhhzxchza&amp;nm=uizkzu00k0hscdzxcdzoz0cbzf&amp;cs=pwctcqzbfjfdfwcrca" TargetMode="External"/><Relationship Id="rId4" Type="http://schemas.openxmlformats.org/officeDocument/2006/relationships/hyperlink" Target="https://folio.taskstream.com/Folio/GetFile.asp?id=fhfpzu00auhuhthlz3cdzcfa&amp;nm=uiz0cu00f5cdzscizdz4ckz6ef&amp;cs=asckz6e5e9etcwccza" TargetMode="External"/><Relationship Id="rId5" Type="http://schemas.openxmlformats.org/officeDocument/2006/relationships/hyperlink" Target="https://folio.taskstream.com/Folio/GetFile.asp?id=k2cpzk00f4cfzbfqhtheffzu&amp;nm=axckzp00uhzycfzeflfnzkzqcu&amp;cs=kkf6c2ckz8euhuc7ea"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-Accreditation</a:t>
            </a:r>
            <a:r>
              <a:rPr lang="en-US" baseline="0" dirty="0" smtClean="0"/>
              <a:t>: Sherrie &amp; Theresa</a:t>
            </a:r>
          </a:p>
          <a:p>
            <a:r>
              <a:rPr lang="en-US" baseline="0" dirty="0" smtClean="0"/>
              <a:t>-PSR: Misty &amp; Hope</a:t>
            </a:r>
          </a:p>
          <a:p>
            <a:endParaRPr lang="en-US" baseline="0" dirty="0" smtClean="0"/>
          </a:p>
          <a:p>
            <a:r>
              <a:rPr lang="en-US" sz="1200" b="1" kern="1200" dirty="0" smtClean="0">
                <a:solidFill>
                  <a:schemeClr val="tx1"/>
                </a:solidFill>
                <a:latin typeface="+mn-lt"/>
                <a:ea typeface="+mn-ea"/>
                <a:cs typeface="+mn-cs"/>
              </a:rPr>
              <a:t>III.A.9   The institution has a sufficient number of staff with appropriate qualifications to support the effective educational, technological, physical, and administrative operations of the institution (ER 8). </a:t>
            </a:r>
            <a:endParaRPr lang="en-US" sz="1200" b="0" kern="1200" dirty="0" smtClean="0">
              <a:solidFill>
                <a:schemeClr val="tx1"/>
              </a:solidFill>
              <a:latin typeface="+mn-lt"/>
              <a:ea typeface="+mn-ea"/>
              <a:cs typeface="+mn-cs"/>
            </a:endParaRPr>
          </a:p>
          <a:p>
            <a:r>
              <a:rPr lang="en-US" sz="1200" b="0" u="sng" kern="1200" dirty="0" smtClean="0">
                <a:solidFill>
                  <a:schemeClr val="tx1"/>
                </a:solidFill>
                <a:latin typeface="+mn-lt"/>
                <a:ea typeface="+mn-ea"/>
                <a:cs typeface="+mn-cs"/>
              </a:rPr>
              <a:t>Evidence of Meeting the Standard</a:t>
            </a:r>
          </a:p>
          <a:p>
            <a:r>
              <a:rPr lang="en-US" sz="1200" b="0" u="sng" kern="1200" dirty="0" smtClean="0">
                <a:solidFill>
                  <a:schemeClr val="tx1"/>
                </a:solidFill>
                <a:latin typeface="+mn-lt"/>
                <a:ea typeface="+mn-ea"/>
                <a:cs typeface="+mn-cs"/>
              </a:rPr>
              <a:t>Through Program and Services Review, the college identifies needed classified positions and uses a prioritization process that identifies the programs with the most critical needs for classified positions (</a:t>
            </a:r>
            <a:r>
              <a:rPr lang="en-US" sz="1200" b="0" u="sng" kern="1200" dirty="0" smtClean="0">
                <a:solidFill>
                  <a:schemeClr val="tx1"/>
                </a:solidFill>
                <a:latin typeface="+mn-lt"/>
                <a:ea typeface="+mn-ea"/>
                <a:cs typeface="+mn-cs"/>
                <a:hlinkClick r:id="rId3"/>
              </a:rPr>
              <a:t>III.A.44, </a:t>
            </a:r>
            <a:r>
              <a:rPr lang="en-US" sz="1200" b="0" u="sng" kern="1200" dirty="0" smtClean="0">
                <a:solidFill>
                  <a:schemeClr val="tx1"/>
                </a:solidFill>
                <a:latin typeface="+mn-lt"/>
                <a:ea typeface="+mn-ea"/>
                <a:cs typeface="+mn-cs"/>
                <a:hlinkClick r:id="rId4"/>
              </a:rPr>
              <a:t>III.A.45).</a:t>
            </a:r>
          </a:p>
          <a:p>
            <a:r>
              <a:rPr lang="en-US" sz="1200" b="0" u="sng" kern="1200" dirty="0" smtClean="0">
                <a:solidFill>
                  <a:schemeClr val="tx1"/>
                </a:solidFill>
                <a:latin typeface="+mn-lt"/>
                <a:ea typeface="+mn-ea"/>
                <a:cs typeface="+mn-cs"/>
              </a:rPr>
              <a:t>The college used its lean years to offer opportunities to existing staff, which in turn, broadened and strengthened expertise.  As funding has become available, vacancies have been filled, and new positions have been thoughtfully considered (</a:t>
            </a:r>
            <a:r>
              <a:rPr lang="en-US" sz="1200" b="0" u="sng" kern="1200" dirty="0" smtClean="0">
                <a:solidFill>
                  <a:schemeClr val="tx1"/>
                </a:solidFill>
                <a:latin typeface="+mn-lt"/>
                <a:ea typeface="+mn-ea"/>
                <a:cs typeface="+mn-cs"/>
                <a:hlinkClick r:id="rId5"/>
              </a:rPr>
              <a:t>III.A.37).		</a:t>
            </a:r>
          </a:p>
          <a:p>
            <a:endParaRPr lang="en-US" dirty="0"/>
          </a:p>
        </p:txBody>
      </p:sp>
      <p:sp>
        <p:nvSpPr>
          <p:cNvPr id="4" name="Slide Number Placeholder 3"/>
          <p:cNvSpPr>
            <a:spLocks noGrp="1"/>
          </p:cNvSpPr>
          <p:nvPr>
            <p:ph type="sldNum" sz="quarter" idx="10"/>
          </p:nvPr>
        </p:nvSpPr>
        <p:spPr/>
        <p:txBody>
          <a:bodyPr/>
          <a:lstStyle/>
          <a:p>
            <a:fld id="{FC9103CB-1CB1-4210-928E-CF7D5AD9E07D}" type="slidenum">
              <a:rPr lang="en-US" smtClean="0"/>
              <a:t>6</a:t>
            </a:fld>
            <a:endParaRPr lang="en-US"/>
          </a:p>
        </p:txBody>
      </p:sp>
    </p:spTree>
    <p:extLst>
      <p:ext uri="{BB962C8B-B14F-4D97-AF65-F5344CB8AC3E}">
        <p14:creationId xmlns:p14="http://schemas.microsoft.com/office/powerpoint/2010/main" val="180318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103CB-1CB1-4210-928E-CF7D5AD9E07D}" type="slidenum">
              <a:rPr lang="en-US" smtClean="0"/>
              <a:t>9</a:t>
            </a:fld>
            <a:endParaRPr lang="en-US"/>
          </a:p>
        </p:txBody>
      </p:sp>
    </p:spTree>
    <p:extLst>
      <p:ext uri="{BB962C8B-B14F-4D97-AF65-F5344CB8AC3E}">
        <p14:creationId xmlns:p14="http://schemas.microsoft.com/office/powerpoint/2010/main" val="194049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-Provide examples of</a:t>
            </a:r>
            <a:r>
              <a:rPr lang="en-US" baseline="0" dirty="0" smtClean="0"/>
              <a:t> program review references in the standards (III.B.I-Facilities)</a:t>
            </a:r>
            <a:endParaRPr lang="en-US" dirty="0" smtClean="0"/>
          </a:p>
          <a:p>
            <a:endParaRPr lang="en-US" dirty="0" smtClean="0"/>
          </a:p>
          <a:p>
            <a:r>
              <a:rPr lang="en-US" dirty="0" smtClean="0"/>
              <a:t>-Show examples after this slide.</a:t>
            </a:r>
            <a:endParaRPr lang="en-US" dirty="0"/>
          </a:p>
        </p:txBody>
      </p:sp>
      <p:sp>
        <p:nvSpPr>
          <p:cNvPr id="4" name="Slide Number Placeholder 3"/>
          <p:cNvSpPr>
            <a:spLocks noGrp="1"/>
          </p:cNvSpPr>
          <p:nvPr>
            <p:ph type="sldNum" sz="quarter" idx="10"/>
          </p:nvPr>
        </p:nvSpPr>
        <p:spPr/>
        <p:txBody>
          <a:bodyPr/>
          <a:lstStyle/>
          <a:p>
            <a:fld id="{FC9103CB-1CB1-4210-928E-CF7D5AD9E07D}" type="slidenum">
              <a:rPr lang="en-US" smtClean="0"/>
              <a:t>10</a:t>
            </a:fld>
            <a:endParaRPr lang="en-US"/>
          </a:p>
        </p:txBody>
      </p:sp>
    </p:spTree>
    <p:extLst>
      <p:ext uri="{BB962C8B-B14F-4D97-AF65-F5344CB8AC3E}">
        <p14:creationId xmlns:p14="http://schemas.microsoft.com/office/powerpoint/2010/main" val="111923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9103CB-1CB1-4210-928E-CF7D5AD9E07D}" type="slidenum">
              <a:rPr lang="en-US" smtClean="0"/>
              <a:t>22</a:t>
            </a:fld>
            <a:endParaRPr lang="en-US"/>
          </a:p>
        </p:txBody>
      </p:sp>
    </p:spTree>
    <p:extLst>
      <p:ext uri="{BB962C8B-B14F-4D97-AF65-F5344CB8AC3E}">
        <p14:creationId xmlns:p14="http://schemas.microsoft.com/office/powerpoint/2010/main" val="1803182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772B2DEA-FA3B-4F30-85CF-A755642AF2C3}" type="datetimeFigureOut">
              <a:rPr lang="en-US" smtClean="0"/>
              <a:t>6/21/16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AA8C956A-8897-4339-AB1F-D727199F2481}" type="slidenum">
              <a:rPr lang="en-US" smtClean="0"/>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B2DEA-FA3B-4F30-85CF-A755642AF2C3}" type="datetimeFigureOut">
              <a:rPr lang="en-US" smtClean="0"/>
              <a:t>6/21/16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C956A-8897-4339-AB1F-D727199F248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2DEA-FA3B-4F30-85CF-A755642AF2C3}" type="datetimeFigureOut">
              <a:rPr lang="en-US" smtClean="0"/>
              <a:t>6/21/16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AA8C956A-8897-4339-AB1F-D727199F2481}"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2B2DEA-FA3B-4F30-85CF-A755642AF2C3}" type="datetimeFigureOut">
              <a:rPr lang="en-US" smtClean="0"/>
              <a:t>6/21/16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8C956A-8897-4339-AB1F-D727199F2481}"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72B2DEA-FA3B-4F30-85CF-A755642AF2C3}" type="datetimeFigureOut">
              <a:rPr lang="en-US" smtClean="0"/>
              <a:t>6/21/16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AA8C956A-8897-4339-AB1F-D727199F2481}" type="slidenum">
              <a:rPr lang="en-US" smtClean="0"/>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2B2DEA-FA3B-4F30-85CF-A755642AF2C3}" type="datetimeFigureOut">
              <a:rPr lang="en-US" smtClean="0"/>
              <a:t>6/21/16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C956A-8897-4339-AB1F-D727199F2481}"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2B2DEA-FA3B-4F30-85CF-A755642AF2C3}" type="datetimeFigureOut">
              <a:rPr lang="en-US" smtClean="0"/>
              <a:t>6/21/16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8C956A-8897-4339-AB1F-D727199F2481}"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B2DEA-FA3B-4F30-85CF-A755642AF2C3}" type="datetimeFigureOut">
              <a:rPr lang="en-US" smtClean="0"/>
              <a:t>6/21/16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8C956A-8897-4339-AB1F-D727199F2481}"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772B2DEA-FA3B-4F30-85CF-A755642AF2C3}" type="datetimeFigureOut">
              <a:rPr lang="en-US" smtClean="0"/>
              <a:t>6/21/16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8C956A-8897-4339-AB1F-D727199F248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2DEA-FA3B-4F30-85CF-A755642AF2C3}" type="datetimeFigureOut">
              <a:rPr lang="en-US" smtClean="0"/>
              <a:t>6/21/16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AA8C956A-8897-4339-AB1F-D727199F2481}" type="slidenum">
              <a:rPr lang="en-US" smtClean="0"/>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B2DEA-FA3B-4F30-85CF-A755642AF2C3}" type="datetimeFigureOut">
              <a:rPr lang="en-US" smtClean="0"/>
              <a:t>6/21/16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8C956A-8897-4339-AB1F-D727199F2481}" type="slidenum">
              <a:rPr lang="en-US" smtClean="0"/>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72B2DEA-FA3B-4F30-85CF-A755642AF2C3}" type="datetimeFigureOut">
              <a:rPr lang="en-US" smtClean="0"/>
              <a:t>6/21/16</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AA8C956A-8897-4339-AB1F-D727199F248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libguides.chaffey.edu/accreditation" TargetMode="External"/><Relationship Id="rId4" Type="http://schemas.openxmlformats.org/officeDocument/2006/relationships/hyperlink" Target="http://www.chaffey.edu/profdev/IP/index.html" TargetMode="External"/><Relationship Id="rId1" Type="http://schemas.openxmlformats.org/officeDocument/2006/relationships/slideLayout" Target="../slideLayouts/slideLayout2.xml"/><Relationship Id="rId2" Type="http://schemas.openxmlformats.org/officeDocument/2006/relationships/hyperlink" Target="http://www.accjc.org/wp-content/uploads/2014/07/Accreditation_Standards_Adopted_June_2014.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32500" lnSpcReduction="20000"/>
          </a:bodyPr>
          <a:lstStyle/>
          <a:p>
            <a:r>
              <a:rPr lang="en-US" sz="4100" dirty="0" smtClean="0"/>
              <a:t>Classified Leadership Institute 2016</a:t>
            </a:r>
          </a:p>
          <a:p>
            <a:endParaRPr lang="en-US" sz="4100" dirty="0" smtClean="0"/>
          </a:p>
          <a:p>
            <a:r>
              <a:rPr lang="en-US" sz="4100" dirty="0" smtClean="0"/>
              <a:t>Hope Ell</a:t>
            </a:r>
          </a:p>
          <a:p>
            <a:r>
              <a:rPr lang="en-US" sz="4100" dirty="0" smtClean="0"/>
              <a:t>Theresa Rees</a:t>
            </a:r>
          </a:p>
          <a:p>
            <a:r>
              <a:rPr lang="en-US" sz="4100" dirty="0" smtClean="0"/>
              <a:t>Misty </a:t>
            </a:r>
            <a:r>
              <a:rPr lang="en-US" sz="4100" dirty="0" err="1" smtClean="0"/>
              <a:t>Burruel</a:t>
            </a:r>
            <a:endParaRPr lang="en-US" sz="4100" dirty="0" smtClean="0"/>
          </a:p>
          <a:p>
            <a:r>
              <a:rPr lang="en-US" sz="4100" dirty="0" smtClean="0"/>
              <a:t>Sherrie Guerrero</a:t>
            </a:r>
          </a:p>
        </p:txBody>
      </p:sp>
      <p:sp>
        <p:nvSpPr>
          <p:cNvPr id="2" name="Title 1"/>
          <p:cNvSpPr>
            <a:spLocks noGrp="1"/>
          </p:cNvSpPr>
          <p:nvPr>
            <p:ph type="title"/>
          </p:nvPr>
        </p:nvSpPr>
        <p:spPr>
          <a:xfrm>
            <a:off x="228600" y="914400"/>
            <a:ext cx="6553200" cy="4343400"/>
          </a:xfrm>
        </p:spPr>
        <p:txBody>
          <a:bodyPr/>
          <a:lstStyle/>
          <a:p>
            <a:pPr algn="ctr"/>
            <a:r>
              <a:rPr lang="en-US" sz="3600" dirty="0" smtClean="0"/>
              <a:t>Accreditation,</a:t>
            </a:r>
            <a:br>
              <a:rPr lang="en-US" sz="3600" dirty="0" smtClean="0"/>
            </a:br>
            <a:r>
              <a:rPr lang="en-US" sz="3600" dirty="0" smtClean="0"/>
              <a:t>Program Review, AND THE</a:t>
            </a:r>
            <a:br>
              <a:rPr lang="en-US" sz="3600" dirty="0" smtClean="0"/>
            </a:br>
            <a:r>
              <a:rPr lang="en-US" sz="3600" dirty="0" smtClean="0"/>
              <a:t>Classified Professional</a:t>
            </a:r>
            <a:endParaRPr lang="en-US" sz="3600" dirty="0"/>
          </a:p>
        </p:txBody>
      </p:sp>
    </p:spTree>
    <p:extLst>
      <p:ext uri="{BB962C8B-B14F-4D97-AF65-F5344CB8AC3E}">
        <p14:creationId xmlns:p14="http://schemas.microsoft.com/office/powerpoint/2010/main" val="1916946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pPr lvl="1"/>
            <a:r>
              <a:rPr lang="en-US" sz="2000" dirty="0" smtClean="0"/>
              <a:t>I.B.5</a:t>
            </a:r>
            <a:r>
              <a:rPr lang="en-US" sz="2000" dirty="0"/>
              <a:t>: The institution assesses accomplishment of its mission through program review and evaluation of goals and objectives, student learning outcomes, and student achievement. Quantitative and qualitative data are disaggregated for analysis by program type and mode of </a:t>
            </a:r>
            <a:r>
              <a:rPr lang="en-US" sz="2000" dirty="0" smtClean="0"/>
              <a:t>delivery</a:t>
            </a:r>
          </a:p>
          <a:p>
            <a:pPr lvl="1"/>
            <a:endParaRPr lang="en-US" sz="1000" dirty="0"/>
          </a:p>
          <a:p>
            <a:pPr lvl="1"/>
            <a:r>
              <a:rPr lang="en-US" sz="2000" dirty="0"/>
              <a:t>Program review is referenced throughout the accreditation </a:t>
            </a:r>
            <a:r>
              <a:rPr lang="en-US" sz="2000" dirty="0" smtClean="0"/>
              <a:t>standards</a:t>
            </a:r>
          </a:p>
          <a:p>
            <a:pPr lvl="1"/>
            <a:endParaRPr lang="en-US" sz="1000" dirty="0"/>
          </a:p>
          <a:p>
            <a:pPr lvl="1"/>
            <a:r>
              <a:rPr lang="en-US" sz="2000" dirty="0"/>
              <a:t>Institutions have to provide evidence of program </a:t>
            </a:r>
            <a:r>
              <a:rPr lang="en-US" sz="2000" dirty="0" smtClean="0"/>
              <a:t>review</a:t>
            </a:r>
          </a:p>
          <a:p>
            <a:pPr lvl="1"/>
            <a:endParaRPr lang="en-US" sz="1000" dirty="0"/>
          </a:p>
          <a:p>
            <a:pPr lvl="1"/>
            <a:r>
              <a:rPr lang="en-US" sz="2000" dirty="0" smtClean="0"/>
              <a:t>Establish goals based on data analysis</a:t>
            </a:r>
          </a:p>
          <a:p>
            <a:pPr lvl="1"/>
            <a:endParaRPr lang="en-US" sz="1000" dirty="0" smtClean="0"/>
          </a:p>
          <a:p>
            <a:pPr lvl="1"/>
            <a:r>
              <a:rPr lang="en-US" sz="2000" dirty="0" smtClean="0"/>
              <a:t>Long- and short-term planning</a:t>
            </a:r>
          </a:p>
          <a:p>
            <a:pPr lvl="1"/>
            <a:endParaRPr lang="en-US" sz="1000" dirty="0" smtClean="0"/>
          </a:p>
          <a:p>
            <a:pPr lvl="1"/>
            <a:r>
              <a:rPr lang="en-US" sz="2000" dirty="0" smtClean="0"/>
              <a:t>Resource allocation </a:t>
            </a:r>
          </a:p>
        </p:txBody>
      </p:sp>
      <p:sp>
        <p:nvSpPr>
          <p:cNvPr id="2" name="Title 1"/>
          <p:cNvSpPr>
            <a:spLocks noGrp="1"/>
          </p:cNvSpPr>
          <p:nvPr>
            <p:ph type="title"/>
          </p:nvPr>
        </p:nvSpPr>
        <p:spPr/>
        <p:txBody>
          <a:bodyPr/>
          <a:lstStyle/>
          <a:p>
            <a:r>
              <a:rPr lang="en-US" dirty="0" smtClean="0"/>
              <a:t>What is program review?</a:t>
            </a:r>
            <a:endParaRPr lang="en-US" dirty="0"/>
          </a:p>
        </p:txBody>
      </p:sp>
    </p:spTree>
    <p:extLst>
      <p:ext uri="{BB962C8B-B14F-4D97-AF65-F5344CB8AC3E}">
        <p14:creationId xmlns:p14="http://schemas.microsoft.com/office/powerpoint/2010/main" val="2935547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86034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43367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157005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53913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762148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9822234"/>
              </p:ext>
            </p:extLst>
          </p:nvPr>
        </p:nvGraphicFramePr>
        <p:xfrm>
          <a:off x="401320" y="1371600"/>
          <a:ext cx="8366760" cy="3474720"/>
        </p:xfrm>
        <a:graphic>
          <a:graphicData uri="http://schemas.openxmlformats.org/drawingml/2006/table">
            <a:tbl>
              <a:tblPr firstRow="1" firstCol="1" bandRow="1">
                <a:tableStyleId>{5C22544A-7EE6-4342-B048-85BDC9FD1C3A}</a:tableStyleId>
              </a:tblPr>
              <a:tblGrid>
                <a:gridCol w="2788920"/>
                <a:gridCol w="2788920"/>
                <a:gridCol w="2788920"/>
              </a:tblGrid>
              <a:tr h="0">
                <a:tc>
                  <a:txBody>
                    <a:bodyPr/>
                    <a:lstStyle/>
                    <a:p>
                      <a:pPr marL="0" marR="0" algn="ctr">
                        <a:spcBef>
                          <a:spcPts val="0"/>
                        </a:spcBef>
                        <a:spcAft>
                          <a:spcPts val="0"/>
                        </a:spcAft>
                      </a:pPr>
                      <a:r>
                        <a:rPr lang="en-US" sz="1200" dirty="0">
                          <a:effectLst/>
                        </a:rPr>
                        <a:t>VIP Goal</a:t>
                      </a:r>
                      <a:endParaRPr lang="en-US" sz="1200" dirty="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Strategic Plan Goal</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a:effectLst/>
                        </a:rPr>
                        <a:t>Accreditation Standard</a:t>
                      </a:r>
                      <a:endParaRPr lang="en-US" sz="1200">
                        <a:effectLst/>
                        <a:latin typeface="Times New Roman"/>
                        <a:ea typeface="Calibri"/>
                      </a:endParaRPr>
                    </a:p>
                  </a:txBody>
                  <a:tcPr marL="68580" marR="68580" marT="0" marB="0"/>
                </a:tc>
              </a:tr>
              <a:tr h="0">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Implement a database that accurately tracks all classified professionals’ participation in shared governance and hiring committees by membership and terms and be able to produce reports from that database that demonstrates the percentage of classified professionals participation as a whole or individually</a:t>
                      </a:r>
                      <a:r>
                        <a:rPr lang="en-US" sz="1200" dirty="0" smtClean="0">
                          <a:effectLst/>
                        </a:rPr>
                        <a:t>.</a:t>
                      </a:r>
                    </a:p>
                    <a:p>
                      <a:pPr marL="0" marR="0">
                        <a:spcBef>
                          <a:spcPts val="0"/>
                        </a:spcBef>
                        <a:spcAft>
                          <a:spcPts val="0"/>
                        </a:spcAft>
                      </a:pP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Institutional Goal 3, Objective 3:  </a:t>
                      </a:r>
                    </a:p>
                    <a:p>
                      <a:pPr marL="0" marR="0">
                        <a:spcBef>
                          <a:spcPts val="0"/>
                        </a:spcBef>
                        <a:spcAft>
                          <a:spcPts val="0"/>
                        </a:spcAft>
                      </a:pPr>
                      <a:r>
                        <a:rPr lang="en-US" sz="1200">
                          <a:effectLst/>
                        </a:rPr>
                        <a:t> </a:t>
                      </a:r>
                    </a:p>
                    <a:p>
                      <a:pPr marL="0" marR="0">
                        <a:spcBef>
                          <a:spcPts val="0"/>
                        </a:spcBef>
                        <a:spcAft>
                          <a:spcPts val="0"/>
                        </a:spcAft>
                      </a:pPr>
                      <a:r>
                        <a:rPr lang="en-US" sz="1200">
                          <a:effectLst/>
                        </a:rPr>
                        <a:t>Implement appropriate training orientation and professional development for all employee groups.</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IV.A.1</a:t>
                      </a:r>
                    </a:p>
                    <a:p>
                      <a:pPr marL="0" marR="0" algn="ctr">
                        <a:spcBef>
                          <a:spcPts val="0"/>
                        </a:spcBef>
                        <a:spcAft>
                          <a:spcPts val="0"/>
                        </a:spcAft>
                      </a:pPr>
                      <a:r>
                        <a:rPr lang="en-US" sz="1200" dirty="0">
                          <a:effectLst/>
                        </a:rPr>
                        <a:t>III.A.14</a:t>
                      </a:r>
                      <a:endParaRPr lang="en-US" sz="1200" dirty="0">
                        <a:effectLst/>
                        <a:latin typeface="Times New Roman"/>
                        <a:ea typeface="Calibri"/>
                      </a:endParaRPr>
                    </a:p>
                  </a:txBody>
                  <a:tcPr marL="68580" marR="68580" marT="0" marB="0"/>
                </a:tc>
              </a:tr>
              <a:tr h="0">
                <a:tc>
                  <a:txBody>
                    <a:bodyPr/>
                    <a:lstStyle/>
                    <a:p>
                      <a:pPr marL="0" marR="0">
                        <a:spcBef>
                          <a:spcPts val="0"/>
                        </a:spcBef>
                        <a:spcAft>
                          <a:spcPts val="0"/>
                        </a:spcAft>
                      </a:pPr>
                      <a:r>
                        <a:rPr lang="en-US" sz="1200" dirty="0">
                          <a:effectLst/>
                        </a:rPr>
                        <a:t> </a:t>
                      </a:r>
                    </a:p>
                    <a:p>
                      <a:pPr marL="0" marR="0">
                        <a:spcBef>
                          <a:spcPts val="0"/>
                        </a:spcBef>
                        <a:spcAft>
                          <a:spcPts val="0"/>
                        </a:spcAft>
                      </a:pPr>
                      <a:r>
                        <a:rPr lang="en-US" sz="1200" dirty="0">
                          <a:effectLst/>
                        </a:rPr>
                        <a:t>Implement a cloud-based filing system that will allow Classified Senate Officers, Senators, and Administrative Assistant to track, share, and store documents used in the planning of campus events</a:t>
                      </a:r>
                      <a:r>
                        <a:rPr lang="en-US" sz="1200" dirty="0" smtClean="0">
                          <a:effectLst/>
                        </a:rPr>
                        <a:t>.</a:t>
                      </a:r>
                    </a:p>
                    <a:p>
                      <a:pPr marL="0" marR="0">
                        <a:spcBef>
                          <a:spcPts val="0"/>
                        </a:spcBef>
                        <a:spcAft>
                          <a:spcPts val="0"/>
                        </a:spcAft>
                      </a:pPr>
                      <a:endParaRPr lang="en-US" sz="1200" dirty="0">
                        <a:effectLst/>
                        <a:latin typeface="Times New Roman"/>
                        <a:ea typeface="Calibri"/>
                      </a:endParaRPr>
                    </a:p>
                  </a:txBody>
                  <a:tcPr marL="68580" marR="68580"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Institutional Goal 6, Objective 4:</a:t>
                      </a:r>
                    </a:p>
                    <a:p>
                      <a:pPr marL="0" marR="0">
                        <a:spcBef>
                          <a:spcPts val="0"/>
                        </a:spcBef>
                        <a:spcAft>
                          <a:spcPts val="0"/>
                        </a:spcAft>
                      </a:pPr>
                      <a:r>
                        <a:rPr lang="en-US" sz="1200">
                          <a:effectLst/>
                        </a:rPr>
                        <a:t> </a:t>
                      </a:r>
                    </a:p>
                    <a:p>
                      <a:pPr marL="0" marR="0">
                        <a:spcBef>
                          <a:spcPts val="0"/>
                        </a:spcBef>
                        <a:spcAft>
                          <a:spcPts val="0"/>
                        </a:spcAft>
                      </a:pPr>
                      <a:r>
                        <a:rPr lang="en-US" sz="1200">
                          <a:effectLst/>
                        </a:rPr>
                        <a:t>Reduce the College’s carbon footprint.</a:t>
                      </a:r>
                      <a:endParaRPr lang="en-US" sz="1200">
                        <a:effectLst/>
                        <a:latin typeface="Times New Roman"/>
                        <a:ea typeface="Calibri"/>
                      </a:endParaRPr>
                    </a:p>
                  </a:txBody>
                  <a:tcPr marL="68580" marR="68580"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I.B.1</a:t>
                      </a:r>
                    </a:p>
                    <a:p>
                      <a:pPr marL="0" marR="0" algn="ctr">
                        <a:spcBef>
                          <a:spcPts val="0"/>
                        </a:spcBef>
                        <a:spcAft>
                          <a:spcPts val="0"/>
                        </a:spcAft>
                      </a:pPr>
                      <a:r>
                        <a:rPr lang="en-US" sz="1200" dirty="0">
                          <a:effectLst/>
                        </a:rPr>
                        <a:t>IV.A.1</a:t>
                      </a:r>
                      <a:endParaRPr lang="en-US" sz="12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2204348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477738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2721019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4010078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Tree>
    <p:extLst>
      <p:ext uri="{BB962C8B-B14F-4D97-AF65-F5344CB8AC3E}">
        <p14:creationId xmlns:p14="http://schemas.microsoft.com/office/powerpoint/2010/main" val="469342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226908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51111"/>
          <a:stretch/>
        </p:blipFill>
        <p:spPr>
          <a:xfrm>
            <a:off x="1922318" y="1600200"/>
            <a:ext cx="5299364" cy="3352800"/>
          </a:xfrm>
          <a:prstGeom prst="rect">
            <a:avLst/>
          </a:prstGeom>
        </p:spPr>
      </p:pic>
    </p:spTree>
    <p:extLst>
      <p:ext uri="{BB962C8B-B14F-4D97-AF65-F5344CB8AC3E}">
        <p14:creationId xmlns:p14="http://schemas.microsoft.com/office/powerpoint/2010/main" val="2704547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Everyone has a role in program review</a:t>
            </a:r>
          </a:p>
          <a:p>
            <a:pPr lvl="2"/>
            <a:r>
              <a:rPr lang="is-IS" sz="2000" dirty="0" smtClean="0"/>
              <a:t>In their department</a:t>
            </a:r>
          </a:p>
          <a:p>
            <a:pPr lvl="2"/>
            <a:endParaRPr lang="is-IS" sz="1000" dirty="0" smtClean="0"/>
          </a:p>
          <a:p>
            <a:pPr lvl="2"/>
            <a:r>
              <a:rPr lang="is-IS" sz="2000" dirty="0" smtClean="0"/>
              <a:t>On the committee</a:t>
            </a:r>
          </a:p>
          <a:p>
            <a:pPr lvl="2"/>
            <a:endParaRPr lang="is-IS" sz="1000" dirty="0" smtClean="0"/>
          </a:p>
          <a:p>
            <a:pPr lvl="2"/>
            <a:r>
              <a:rPr lang="is-IS" sz="2000" dirty="0" smtClean="0"/>
              <a:t>Tri-chair model</a:t>
            </a:r>
            <a:endParaRPr lang="en-US" sz="2000" dirty="0"/>
          </a:p>
          <a:p>
            <a:endParaRPr lang="en-US" sz="2400" dirty="0"/>
          </a:p>
        </p:txBody>
      </p:sp>
      <p:sp>
        <p:nvSpPr>
          <p:cNvPr id="2" name="Title 1"/>
          <p:cNvSpPr>
            <a:spLocks noGrp="1"/>
          </p:cNvSpPr>
          <p:nvPr>
            <p:ph type="title"/>
          </p:nvPr>
        </p:nvSpPr>
        <p:spPr/>
        <p:txBody>
          <a:bodyPr/>
          <a:lstStyle/>
          <a:p>
            <a:r>
              <a:rPr lang="en-US" dirty="0" smtClean="0"/>
              <a:t>What is the role of the classified professional?</a:t>
            </a:r>
            <a:endParaRPr lang="en-US" dirty="0"/>
          </a:p>
        </p:txBody>
      </p:sp>
    </p:spTree>
    <p:extLst>
      <p:ext uri="{BB962C8B-B14F-4D97-AF65-F5344CB8AC3E}">
        <p14:creationId xmlns:p14="http://schemas.microsoft.com/office/powerpoint/2010/main" val="2022239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667000"/>
            <a:ext cx="8229600" cy="1323439"/>
          </a:xfrm>
          <a:prstGeom prst="rect">
            <a:avLst/>
          </a:prstGeom>
          <a:noFill/>
        </p:spPr>
        <p:txBody>
          <a:bodyPr wrap="square" rtlCol="0">
            <a:spAutoFit/>
          </a:bodyPr>
          <a:lstStyle/>
          <a:p>
            <a:pPr marL="45720" algn="ctr">
              <a:spcBef>
                <a:spcPct val="20000"/>
              </a:spcBef>
              <a:buClr>
                <a:schemeClr val="accent1"/>
              </a:buClr>
            </a:pPr>
            <a:r>
              <a:rPr lang="en-US" sz="8000" spc="150" dirty="0" smtClean="0">
                <a:solidFill>
                  <a:schemeClr val="tx2"/>
                </a:solidFill>
              </a:rPr>
              <a:t>QUESTIONS?</a:t>
            </a:r>
            <a:endParaRPr lang="en-US" sz="8000" spc="150" dirty="0">
              <a:solidFill>
                <a:schemeClr val="tx2"/>
              </a:solidFill>
            </a:endParaRPr>
          </a:p>
        </p:txBody>
      </p:sp>
    </p:spTree>
    <p:extLst>
      <p:ext uri="{BB962C8B-B14F-4D97-AF65-F5344CB8AC3E}">
        <p14:creationId xmlns:p14="http://schemas.microsoft.com/office/powerpoint/2010/main" val="1632902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LINKS</a:t>
            </a:r>
          </a:p>
          <a:p>
            <a:pPr lvl="1"/>
            <a:r>
              <a:rPr lang="en-US" smtClean="0"/>
              <a:t>ACCJC Accreditation </a:t>
            </a:r>
            <a:r>
              <a:rPr lang="en-US" dirty="0" smtClean="0"/>
              <a:t>Standards</a:t>
            </a:r>
          </a:p>
          <a:p>
            <a:pPr lvl="2"/>
            <a:r>
              <a:rPr lang="en-US" dirty="0">
                <a:hlinkClick r:id="rId2"/>
              </a:rPr>
              <a:t>http://</a:t>
            </a:r>
            <a:r>
              <a:rPr lang="en-US" dirty="0" smtClean="0">
                <a:hlinkClick r:id="rId2"/>
              </a:rPr>
              <a:t>www.accjc.org/wp-content/uploads/2014/07/Accreditation_Standards_Adopted_June_2014.pdf</a:t>
            </a:r>
            <a:endParaRPr lang="en-US" dirty="0" smtClean="0"/>
          </a:p>
          <a:p>
            <a:pPr lvl="2"/>
            <a:endParaRPr lang="en-US" dirty="0"/>
          </a:p>
          <a:p>
            <a:pPr lvl="1"/>
            <a:r>
              <a:rPr lang="en-US" dirty="0" smtClean="0"/>
              <a:t>Chaffey College – Accreditation Website</a:t>
            </a:r>
          </a:p>
          <a:p>
            <a:pPr lvl="2"/>
            <a:r>
              <a:rPr lang="en-US" dirty="0">
                <a:hlinkClick r:id="rId3"/>
              </a:rPr>
              <a:t>http://</a:t>
            </a:r>
            <a:r>
              <a:rPr lang="en-US" dirty="0" smtClean="0">
                <a:hlinkClick r:id="rId3"/>
              </a:rPr>
              <a:t>libguides.chaffey.edu/accreditation</a:t>
            </a:r>
            <a:endParaRPr lang="en-US" dirty="0" smtClean="0"/>
          </a:p>
          <a:p>
            <a:pPr lvl="1"/>
            <a:endParaRPr lang="en-US" dirty="0"/>
          </a:p>
          <a:p>
            <a:pPr lvl="1"/>
            <a:r>
              <a:rPr lang="en-US" dirty="0" smtClean="0"/>
              <a:t>Chaffey College – College Planning Council</a:t>
            </a:r>
          </a:p>
          <a:p>
            <a:pPr lvl="2"/>
            <a:r>
              <a:rPr lang="en-US" dirty="0">
                <a:hlinkClick r:id="rId4"/>
              </a:rPr>
              <a:t>http://</a:t>
            </a:r>
            <a:r>
              <a:rPr lang="en-US" dirty="0" smtClean="0">
                <a:hlinkClick r:id="rId4"/>
              </a:rPr>
              <a:t>www.chaffey.edu/profdev/IP/index.html</a:t>
            </a:r>
            <a:endParaRPr lang="en-US" dirty="0" smtClean="0"/>
          </a:p>
          <a:p>
            <a:pPr lvl="2"/>
            <a:endParaRPr lang="en-US" dirty="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04732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407893" cy="4407408"/>
          </a:xfrm>
        </p:spPr>
        <p:txBody>
          <a:bodyPr>
            <a:normAutofit/>
          </a:bodyPr>
          <a:lstStyle/>
          <a:p>
            <a:pPr marL="45720" indent="0" algn="ctr">
              <a:buNone/>
            </a:pPr>
            <a:r>
              <a:rPr lang="en-US" sz="2400" dirty="0" smtClean="0"/>
              <a:t>Accreditation is the process by which educational institutions are evaluated to insure </a:t>
            </a:r>
            <a:r>
              <a:rPr lang="en-US" sz="2400" u="sng" dirty="0" smtClean="0"/>
              <a:t>educational quality</a:t>
            </a:r>
            <a:r>
              <a:rPr lang="en-US" sz="2400" dirty="0" smtClean="0"/>
              <a:t> and </a:t>
            </a:r>
            <a:r>
              <a:rPr lang="en-US" sz="2400" u="sng" dirty="0" smtClean="0"/>
              <a:t>institutional effectiveness</a:t>
            </a:r>
            <a:r>
              <a:rPr lang="en-US" sz="2400" dirty="0" smtClean="0"/>
              <a:t>.  </a:t>
            </a:r>
          </a:p>
          <a:p>
            <a:pPr marL="45720" indent="0">
              <a:buNone/>
            </a:pPr>
            <a:endParaRPr lang="en-US" sz="2400" dirty="0" smtClean="0"/>
          </a:p>
          <a:p>
            <a:pPr marL="45720" indent="0">
              <a:buNone/>
            </a:pPr>
            <a:r>
              <a:rPr lang="en-US" sz="2400" dirty="0" smtClean="0"/>
              <a:t>Accreditation is assurance:</a:t>
            </a:r>
          </a:p>
          <a:p>
            <a:r>
              <a:rPr lang="en-US" sz="2400" dirty="0" smtClean="0"/>
              <a:t>The college meets set standards</a:t>
            </a:r>
          </a:p>
          <a:p>
            <a:r>
              <a:rPr lang="en-US" sz="2400" dirty="0" smtClean="0"/>
              <a:t>The college is eligible for financial aid</a:t>
            </a:r>
          </a:p>
          <a:p>
            <a:r>
              <a:rPr lang="en-US" sz="2400" dirty="0" smtClean="0"/>
              <a:t>The education obtained there is of value and the units earned are legitimate</a:t>
            </a:r>
          </a:p>
          <a:p>
            <a:pPr marL="45720" indent="0" algn="ctr">
              <a:buNone/>
            </a:pPr>
            <a:endParaRPr lang="en-US" sz="2400" dirty="0"/>
          </a:p>
        </p:txBody>
      </p:sp>
      <p:sp>
        <p:nvSpPr>
          <p:cNvPr id="2" name="Title 1"/>
          <p:cNvSpPr>
            <a:spLocks noGrp="1"/>
          </p:cNvSpPr>
          <p:nvPr>
            <p:ph type="title"/>
          </p:nvPr>
        </p:nvSpPr>
        <p:spPr/>
        <p:txBody>
          <a:bodyPr>
            <a:noAutofit/>
          </a:bodyPr>
          <a:lstStyle/>
          <a:p>
            <a:r>
              <a:rPr lang="en-US" sz="4400" dirty="0" smtClean="0"/>
              <a:t/>
            </a:r>
            <a:br>
              <a:rPr lang="en-US" sz="4400" dirty="0" smtClean="0"/>
            </a:br>
            <a:r>
              <a:rPr lang="en-US" sz="4400" dirty="0" smtClean="0"/>
              <a:t>What is Accreditation?</a:t>
            </a:r>
            <a:r>
              <a:rPr lang="en-US" sz="3600" dirty="0" smtClean="0"/>
              <a:t/>
            </a:r>
            <a:br>
              <a:rPr lang="en-US" sz="3600" dirty="0" smtClean="0"/>
            </a:br>
            <a:endParaRPr lang="en-US" sz="3600" dirty="0"/>
          </a:p>
        </p:txBody>
      </p:sp>
    </p:spTree>
    <p:extLst>
      <p:ext uri="{BB962C8B-B14F-4D97-AF65-F5344CB8AC3E}">
        <p14:creationId xmlns:p14="http://schemas.microsoft.com/office/powerpoint/2010/main" val="1011245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407893" cy="4407408"/>
          </a:xfrm>
        </p:spPr>
        <p:txBody>
          <a:bodyPr>
            <a:normAutofit/>
          </a:bodyPr>
          <a:lstStyle/>
          <a:p>
            <a:r>
              <a:rPr lang="en-US" sz="2400" dirty="0" smtClean="0"/>
              <a:t>Standard I:  Mission, Academic Quality and Institutional Effectiveness, and Integrity</a:t>
            </a:r>
          </a:p>
          <a:p>
            <a:pPr marL="45720" indent="0">
              <a:buNone/>
            </a:pPr>
            <a:endParaRPr lang="en-US" sz="2400" dirty="0" smtClean="0"/>
          </a:p>
          <a:p>
            <a:r>
              <a:rPr lang="en-US" sz="2400" dirty="0" smtClean="0"/>
              <a:t>Standard II:  Student Learning, Programs and Support Services</a:t>
            </a:r>
          </a:p>
          <a:p>
            <a:pPr marL="45720" indent="0">
              <a:buNone/>
            </a:pPr>
            <a:endParaRPr lang="en-US" sz="2400" dirty="0" smtClean="0"/>
          </a:p>
          <a:p>
            <a:r>
              <a:rPr lang="en-US" sz="2400" dirty="0" smtClean="0"/>
              <a:t>Standard III:  Resources</a:t>
            </a:r>
          </a:p>
          <a:p>
            <a:pPr marL="45720" indent="0">
              <a:buNone/>
            </a:pPr>
            <a:endParaRPr lang="en-US" sz="2400" dirty="0" smtClean="0"/>
          </a:p>
          <a:p>
            <a:r>
              <a:rPr lang="en-US" sz="2400" dirty="0" smtClean="0"/>
              <a:t>Standard IV: Leadership and Governance</a:t>
            </a:r>
            <a:endParaRPr lang="en-US" sz="2400" dirty="0"/>
          </a:p>
        </p:txBody>
      </p:sp>
      <p:sp>
        <p:nvSpPr>
          <p:cNvPr id="2" name="Title 1"/>
          <p:cNvSpPr>
            <a:spLocks noGrp="1"/>
          </p:cNvSpPr>
          <p:nvPr>
            <p:ph type="title"/>
          </p:nvPr>
        </p:nvSpPr>
        <p:spPr/>
        <p:txBody>
          <a:bodyPr>
            <a:noAutofit/>
          </a:bodyPr>
          <a:lstStyle/>
          <a:p>
            <a:r>
              <a:rPr lang="en-US" sz="4400" dirty="0" smtClean="0"/>
              <a:t/>
            </a:r>
            <a:br>
              <a:rPr lang="en-US" sz="4400" dirty="0" smtClean="0"/>
            </a:br>
            <a:r>
              <a:rPr lang="en-US" sz="4400" dirty="0" smtClean="0"/>
              <a:t>Four standards</a:t>
            </a:r>
            <a:r>
              <a:rPr lang="en-US" sz="3600" dirty="0" smtClean="0"/>
              <a:t/>
            </a:r>
            <a:br>
              <a:rPr lang="en-US" sz="3600" dirty="0" smtClean="0"/>
            </a:br>
            <a:endParaRPr lang="en-US" sz="3600" dirty="0"/>
          </a:p>
        </p:txBody>
      </p:sp>
    </p:spTree>
    <p:extLst>
      <p:ext uri="{BB962C8B-B14F-4D97-AF65-F5344CB8AC3E}">
        <p14:creationId xmlns:p14="http://schemas.microsoft.com/office/powerpoint/2010/main" val="1028492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Being in Compliance and Constantly Improving</a:t>
            </a:r>
          </a:p>
          <a:p>
            <a:endParaRPr lang="en-US" sz="2400" dirty="0" smtClean="0"/>
          </a:p>
          <a:p>
            <a:r>
              <a:rPr lang="en-US" sz="2400" dirty="0" smtClean="0"/>
              <a:t>The Self-Evaluation and the Quality Focus Essay</a:t>
            </a:r>
          </a:p>
          <a:p>
            <a:endParaRPr lang="en-US" sz="2400" dirty="0" smtClean="0"/>
          </a:p>
          <a:p>
            <a:r>
              <a:rPr lang="en-US" sz="2400" dirty="0" smtClean="0"/>
              <a:t>Evidence, Evidence, Evidence</a:t>
            </a:r>
          </a:p>
          <a:p>
            <a:endParaRPr lang="en-US" sz="2400" dirty="0" smtClean="0"/>
          </a:p>
          <a:p>
            <a:r>
              <a:rPr lang="en-US" sz="2400" dirty="0" smtClean="0"/>
              <a:t>A Site Visit and Recommendations</a:t>
            </a:r>
          </a:p>
          <a:p>
            <a:endParaRPr lang="en-US" sz="2400" dirty="0" smtClean="0"/>
          </a:p>
          <a:p>
            <a:r>
              <a:rPr lang="en-US" sz="2400" dirty="0" smtClean="0"/>
              <a:t>The Commission’s Decision</a:t>
            </a:r>
          </a:p>
          <a:p>
            <a:endParaRPr lang="en-US" sz="2400" dirty="0"/>
          </a:p>
        </p:txBody>
      </p:sp>
      <p:sp>
        <p:nvSpPr>
          <p:cNvPr id="2" name="Title 1"/>
          <p:cNvSpPr>
            <a:spLocks noGrp="1"/>
          </p:cNvSpPr>
          <p:nvPr>
            <p:ph type="title"/>
          </p:nvPr>
        </p:nvSpPr>
        <p:spPr/>
        <p:txBody>
          <a:bodyPr/>
          <a:lstStyle/>
          <a:p>
            <a:r>
              <a:rPr lang="en-US" dirty="0" smtClean="0"/>
              <a:t>The proof is in the evidence</a:t>
            </a:r>
            <a:endParaRPr lang="en-US" dirty="0"/>
          </a:p>
        </p:txBody>
      </p:sp>
    </p:spTree>
    <p:extLst>
      <p:ext uri="{BB962C8B-B14F-4D97-AF65-F5344CB8AC3E}">
        <p14:creationId xmlns:p14="http://schemas.microsoft.com/office/powerpoint/2010/main" val="160997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The standards represent the work of the whole college, including classified professionals</a:t>
            </a:r>
          </a:p>
          <a:p>
            <a:pPr lvl="2"/>
            <a:r>
              <a:rPr lang="en-US" sz="2000" dirty="0" smtClean="0"/>
              <a:t>In their department</a:t>
            </a:r>
          </a:p>
          <a:p>
            <a:pPr lvl="2"/>
            <a:endParaRPr lang="en-US" sz="1000" dirty="0" smtClean="0"/>
          </a:p>
          <a:p>
            <a:pPr lvl="2"/>
            <a:r>
              <a:rPr lang="en-US" sz="2000" dirty="0" smtClean="0"/>
              <a:t>Committees</a:t>
            </a:r>
          </a:p>
          <a:p>
            <a:pPr lvl="2"/>
            <a:endParaRPr lang="en-US" sz="1000" dirty="0" smtClean="0"/>
          </a:p>
          <a:p>
            <a:pPr lvl="2"/>
            <a:r>
              <a:rPr lang="en-US" sz="2000" dirty="0" smtClean="0"/>
              <a:t>Tri-chair model</a:t>
            </a:r>
          </a:p>
          <a:p>
            <a:pPr lvl="2"/>
            <a:endParaRPr lang="en-US" sz="2000" dirty="0" smtClean="0"/>
          </a:p>
          <a:p>
            <a:r>
              <a:rPr lang="en-US" sz="2400" dirty="0" smtClean="0"/>
              <a:t>Integrated planning connects the dots (standards)</a:t>
            </a:r>
            <a:endParaRPr lang="is-IS" sz="2400" dirty="0" smtClean="0"/>
          </a:p>
          <a:p>
            <a:pPr marL="45720" indent="0">
              <a:buNone/>
            </a:pPr>
            <a:endParaRPr lang="en-US" sz="2400" dirty="0"/>
          </a:p>
        </p:txBody>
      </p:sp>
      <p:sp>
        <p:nvSpPr>
          <p:cNvPr id="2" name="Title 1"/>
          <p:cNvSpPr>
            <a:spLocks noGrp="1"/>
          </p:cNvSpPr>
          <p:nvPr>
            <p:ph type="title"/>
          </p:nvPr>
        </p:nvSpPr>
        <p:spPr/>
        <p:txBody>
          <a:bodyPr/>
          <a:lstStyle/>
          <a:p>
            <a:r>
              <a:rPr lang="en-US" dirty="0" smtClean="0"/>
              <a:t>What is the role of the classified professional?</a:t>
            </a:r>
            <a:endParaRPr lang="en-US" dirty="0"/>
          </a:p>
        </p:txBody>
      </p:sp>
    </p:spTree>
    <p:extLst>
      <p:ext uri="{BB962C8B-B14F-4D97-AF65-F5344CB8AC3E}">
        <p14:creationId xmlns:p14="http://schemas.microsoft.com/office/powerpoint/2010/main" val="1279721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3237104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review</a:t>
            </a:r>
            <a:endParaRPr lang="en-US" dirty="0"/>
          </a:p>
        </p:txBody>
      </p:sp>
    </p:spTree>
    <p:extLst>
      <p:ext uri="{BB962C8B-B14F-4D97-AF65-F5344CB8AC3E}">
        <p14:creationId xmlns:p14="http://schemas.microsoft.com/office/powerpoint/2010/main" val="2255069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What is the relationship between integrated planning and program review?</a:t>
            </a:r>
          </a:p>
          <a:p>
            <a:pPr lvl="1"/>
            <a:endParaRPr lang="en-US" sz="1000" dirty="0" smtClean="0"/>
          </a:p>
          <a:p>
            <a:pPr lvl="1"/>
            <a:r>
              <a:rPr lang="en-US" sz="2200" dirty="0" smtClean="0"/>
              <a:t>I.B.9</a:t>
            </a:r>
            <a:r>
              <a:rPr lang="en-US" sz="2200" dirty="0"/>
              <a:t>: The institution engages in continuous, broad based, systematic evaluation and planning. The institution integrates program review, planning, and resource allocation into a comprehensive process that leads to accomplishment of its mission and improvement of institutional effectiveness and academic quality. Institutional planning addresses short- and long-range needs for educational programs and services and for human, physical, technology, and financial resources. </a:t>
            </a:r>
          </a:p>
        </p:txBody>
      </p:sp>
      <p:sp>
        <p:nvSpPr>
          <p:cNvPr id="2" name="Title 1"/>
          <p:cNvSpPr>
            <a:spLocks noGrp="1"/>
          </p:cNvSpPr>
          <p:nvPr>
            <p:ph type="title"/>
          </p:nvPr>
        </p:nvSpPr>
        <p:spPr/>
        <p:txBody>
          <a:bodyPr>
            <a:normAutofit fontScale="90000"/>
          </a:bodyPr>
          <a:lstStyle/>
          <a:p>
            <a:r>
              <a:rPr lang="en-US" dirty="0" smtClean="0"/>
              <a:t>Integrated planning and program review</a:t>
            </a:r>
            <a:endParaRPr lang="en-US" dirty="0"/>
          </a:p>
        </p:txBody>
      </p:sp>
    </p:spTree>
    <p:extLst>
      <p:ext uri="{BB962C8B-B14F-4D97-AF65-F5344CB8AC3E}">
        <p14:creationId xmlns:p14="http://schemas.microsoft.com/office/powerpoint/2010/main" val="11409662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345</TotalTime>
  <Words>424</Words>
  <Application>Microsoft Macintosh PowerPoint</Application>
  <PresentationFormat>On-screen Show (4:3)</PresentationFormat>
  <Paragraphs>113</Paragraphs>
  <Slides>24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Franklin Gothic Medium</vt:lpstr>
      <vt:lpstr>Times New Roman</vt:lpstr>
      <vt:lpstr>Wingdings</vt:lpstr>
      <vt:lpstr>Wingdings 2</vt:lpstr>
      <vt:lpstr>Grid</vt:lpstr>
      <vt:lpstr>Accreditation, Program Review, AND THE Classified Professional</vt:lpstr>
      <vt:lpstr>Accreditation</vt:lpstr>
      <vt:lpstr> What is Accreditation? </vt:lpstr>
      <vt:lpstr> Four standards </vt:lpstr>
      <vt:lpstr>The proof is in the evidence</vt:lpstr>
      <vt:lpstr>What is the role of the classified professional?</vt:lpstr>
      <vt:lpstr>PowerPoint Presentation</vt:lpstr>
      <vt:lpstr>Program review</vt:lpstr>
      <vt:lpstr>Integrated planning and program review</vt:lpstr>
      <vt:lpstr>What is program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role of the classified professional?</vt:lpstr>
      <vt:lpstr>PowerPoint Presentation</vt:lpstr>
      <vt:lpstr>THANK YOU!</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Overview</dc:title>
  <dc:creator>Laura Hope</dc:creator>
  <cp:lastModifiedBy>Microsoft Office User</cp:lastModifiedBy>
  <cp:revision>51</cp:revision>
  <cp:lastPrinted>2016-06-21T18:52:47Z</cp:lastPrinted>
  <dcterms:created xsi:type="dcterms:W3CDTF">2016-01-08T05:08:01Z</dcterms:created>
  <dcterms:modified xsi:type="dcterms:W3CDTF">2016-06-21T18:53:25Z</dcterms:modified>
</cp:coreProperties>
</file>