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59" r:id="rId5"/>
    <p:sldId id="260" r:id="rId6"/>
    <p:sldId id="269" r:id="rId7"/>
    <p:sldId id="274" r:id="rId8"/>
    <p:sldId id="265" r:id="rId9"/>
    <p:sldId id="273" r:id="rId10"/>
    <p:sldId id="266" r:id="rId11"/>
    <p:sldId id="267" r:id="rId12"/>
    <p:sldId id="268"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4/26/2017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4/26/2017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4/26/2017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4/26/2017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4/26/2017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4/26/2017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4/26/2017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4/26/2017</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4/26/2017</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4/26/2017</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4/26/2017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4/26/2017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4/26/2017</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Senate 101:</a:t>
            </a:r>
            <a:br>
              <a:rPr lang="en-US" dirty="0" smtClean="0"/>
            </a:br>
            <a:r>
              <a:rPr lang="en-US" dirty="0" smtClean="0"/>
              <a:t>Silver lining of Governance</a:t>
            </a:r>
            <a:endParaRPr lang="en-US" dirty="0"/>
          </a:p>
        </p:txBody>
      </p:sp>
      <p:sp>
        <p:nvSpPr>
          <p:cNvPr id="3" name="Subtitle 2"/>
          <p:cNvSpPr>
            <a:spLocks noGrp="1"/>
          </p:cNvSpPr>
          <p:nvPr>
            <p:ph type="subTitle" idx="1"/>
          </p:nvPr>
        </p:nvSpPr>
        <p:spPr/>
        <p:txBody>
          <a:bodyPr/>
          <a:lstStyle/>
          <a:p>
            <a:r>
              <a:rPr lang="en-US" dirty="0" smtClean="0"/>
              <a:t>Debbie Weatherly</a:t>
            </a:r>
          </a:p>
          <a:p>
            <a:r>
              <a:rPr lang="en-US" dirty="0" smtClean="0"/>
              <a:t>4CS President</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senate involvement</a:t>
            </a:r>
            <a:endParaRPr lang="en-US" dirty="0"/>
          </a:p>
        </p:txBody>
      </p:sp>
      <p:sp>
        <p:nvSpPr>
          <p:cNvPr id="3" name="Content Placeholder 2"/>
          <p:cNvSpPr>
            <a:spLocks noGrp="1"/>
          </p:cNvSpPr>
          <p:nvPr>
            <p:ph sz="quarter" idx="13"/>
          </p:nvPr>
        </p:nvSpPr>
        <p:spPr/>
        <p:txBody>
          <a:bodyPr>
            <a:normAutofit/>
          </a:bodyPr>
          <a:lstStyle/>
          <a:p>
            <a:r>
              <a:rPr lang="en-US" sz="3200" dirty="0" smtClean="0"/>
              <a:t>Be an example</a:t>
            </a:r>
          </a:p>
          <a:p>
            <a:r>
              <a:rPr lang="en-US" sz="3200" dirty="0" smtClean="0"/>
              <a:t>Take advantage of orientation</a:t>
            </a:r>
          </a:p>
          <a:p>
            <a:r>
              <a:rPr lang="en-US" sz="3200" dirty="0" smtClean="0"/>
              <a:t>Have fun, be the sunshine</a:t>
            </a:r>
          </a:p>
          <a:p>
            <a:r>
              <a:rPr lang="en-US" sz="3200" dirty="0" smtClean="0"/>
              <a:t>PDA presentations</a:t>
            </a:r>
          </a:p>
          <a:p>
            <a:r>
              <a:rPr lang="en-US" sz="3200" dirty="0" smtClean="0"/>
              <a:t>Utilize the speakers bureau from 4CS</a:t>
            </a:r>
            <a:endParaRPr lang="en-US" sz="3200" dirty="0"/>
          </a:p>
        </p:txBody>
      </p:sp>
    </p:spTree>
    <p:extLst>
      <p:ext uri="{BB962C8B-B14F-4D97-AF65-F5344CB8AC3E}">
        <p14:creationId xmlns:p14="http://schemas.microsoft.com/office/powerpoint/2010/main" val="400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ahead</a:t>
            </a:r>
            <a:endParaRPr lang="en-US" dirty="0"/>
          </a:p>
        </p:txBody>
      </p:sp>
      <p:sp>
        <p:nvSpPr>
          <p:cNvPr id="3" name="Content Placeholder 2"/>
          <p:cNvSpPr>
            <a:spLocks noGrp="1"/>
          </p:cNvSpPr>
          <p:nvPr>
            <p:ph sz="quarter" idx="13"/>
          </p:nvPr>
        </p:nvSpPr>
        <p:spPr/>
        <p:txBody>
          <a:bodyPr>
            <a:normAutofit/>
          </a:bodyPr>
          <a:lstStyle/>
          <a:p>
            <a:r>
              <a:rPr lang="en-US" sz="3200" dirty="0" smtClean="0"/>
              <a:t>Succession planning without preconceived ideas</a:t>
            </a:r>
          </a:p>
          <a:p>
            <a:r>
              <a:rPr lang="en-US" sz="3200" dirty="0" smtClean="0"/>
              <a:t>Leadership and mentoring</a:t>
            </a:r>
          </a:p>
          <a:p>
            <a:r>
              <a:rPr lang="en-US" sz="3200" dirty="0" smtClean="0"/>
              <a:t>Be an </a:t>
            </a:r>
            <a:r>
              <a:rPr lang="en-US" sz="3200" dirty="0" smtClean="0"/>
              <a:t>encourager…you </a:t>
            </a:r>
            <a:r>
              <a:rPr lang="en-US" sz="3200" dirty="0" smtClean="0"/>
              <a:t>can lead a horse to water….</a:t>
            </a:r>
          </a:p>
          <a:p>
            <a:r>
              <a:rPr lang="en-US" sz="3200" dirty="0" smtClean="0"/>
              <a:t>Recognize what specific issues are on your campus, and address them </a:t>
            </a:r>
            <a:r>
              <a:rPr lang="en-US" sz="3200" dirty="0" smtClean="0"/>
              <a:t>honestly fo</a:t>
            </a:r>
            <a:r>
              <a:rPr lang="en-US" sz="3200" dirty="0" smtClean="0"/>
              <a:t>r example workload issues….</a:t>
            </a:r>
            <a:endParaRPr lang="en-US" sz="3200" dirty="0"/>
          </a:p>
        </p:txBody>
      </p:sp>
    </p:spTree>
    <p:extLst>
      <p:ext uri="{BB962C8B-B14F-4D97-AF65-F5344CB8AC3E}">
        <p14:creationId xmlns:p14="http://schemas.microsoft.com/office/powerpoint/2010/main" val="20718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lining of governance</a:t>
            </a:r>
            <a:endParaRPr lang="en-US" dirty="0"/>
          </a:p>
        </p:txBody>
      </p:sp>
      <p:sp>
        <p:nvSpPr>
          <p:cNvPr id="3" name="Content Placeholder 2"/>
          <p:cNvSpPr>
            <a:spLocks noGrp="1"/>
          </p:cNvSpPr>
          <p:nvPr>
            <p:ph sz="quarter" idx="13"/>
          </p:nvPr>
        </p:nvSpPr>
        <p:spPr/>
        <p:txBody>
          <a:bodyPr>
            <a:normAutofit lnSpcReduction="10000"/>
          </a:bodyPr>
          <a:lstStyle/>
          <a:p>
            <a:r>
              <a:rPr lang="en-US" sz="3200" dirty="0" smtClean="0"/>
              <a:t>Your classified professionals will flourish and grow with a strong classified senate</a:t>
            </a:r>
          </a:p>
          <a:p>
            <a:r>
              <a:rPr lang="en-US" sz="3200" dirty="0" smtClean="0"/>
              <a:t>You become the voice of classified and are heard by other leadership</a:t>
            </a:r>
          </a:p>
          <a:p>
            <a:r>
              <a:rPr lang="en-US" sz="3200" dirty="0" smtClean="0"/>
              <a:t>Others will respect what you are doing</a:t>
            </a:r>
          </a:p>
          <a:p>
            <a:r>
              <a:rPr lang="en-US" sz="3200" dirty="0" smtClean="0"/>
              <a:t>You accomplish your goals for classified</a:t>
            </a:r>
          </a:p>
          <a:p>
            <a:r>
              <a:rPr lang="en-US" sz="3200" dirty="0" smtClean="0"/>
              <a:t>Personal growth</a:t>
            </a:r>
          </a:p>
        </p:txBody>
      </p:sp>
    </p:spTree>
    <p:extLst>
      <p:ext uri="{BB962C8B-B14F-4D97-AF65-F5344CB8AC3E}">
        <p14:creationId xmlns:p14="http://schemas.microsoft.com/office/powerpoint/2010/main" val="285168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Title 5-Section 51023.5(a)</a:t>
            </a:r>
            <a:br>
              <a:rPr lang="en-US" dirty="0" smtClean="0"/>
            </a:br>
            <a:endParaRPr lang="en-US" dirty="0"/>
          </a:p>
        </p:txBody>
      </p:sp>
      <p:sp>
        <p:nvSpPr>
          <p:cNvPr id="14" name="Content Placeholder 13"/>
          <p:cNvSpPr>
            <a:spLocks noGrp="1"/>
          </p:cNvSpPr>
          <p:nvPr>
            <p:ph sz="quarter" idx="13"/>
          </p:nvPr>
        </p:nvSpPr>
        <p:spPr/>
        <p:txBody>
          <a:bodyPr/>
          <a:lstStyle/>
          <a:p>
            <a:pPr lvl="0"/>
            <a:r>
              <a:rPr lang="en-US" sz="3200" dirty="0" smtClean="0"/>
              <a:t>The governing Board shall adopt policies and procedures that provide district and college staff the opportunity to participate effectively in district and college governance.</a:t>
            </a:r>
            <a:endParaRPr lang="en-US" sz="3200" dirty="0"/>
          </a:p>
          <a:p>
            <a:pPr lvl="1"/>
            <a:endParaRPr lang="en-US" dirty="0"/>
          </a:p>
          <a:p>
            <a:pPr lvl="4"/>
            <a:endParaRPr lang="en-US" dirty="0"/>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341232" cy="639762"/>
          </a:xfrm>
        </p:spPr>
        <p:txBody>
          <a:bodyPr/>
          <a:lstStyle/>
          <a:p>
            <a:r>
              <a:rPr lang="en-US" dirty="0" smtClean="0"/>
              <a:t>EDUCATION CODE 70902(B) (7)</a:t>
            </a:r>
            <a:endParaRPr lang="en-US" dirty="0"/>
          </a:p>
        </p:txBody>
      </p:sp>
      <p:sp>
        <p:nvSpPr>
          <p:cNvPr id="3" name="Content Placeholder 2"/>
          <p:cNvSpPr>
            <a:spLocks noGrp="1"/>
          </p:cNvSpPr>
          <p:nvPr>
            <p:ph sz="quarter" idx="13"/>
          </p:nvPr>
        </p:nvSpPr>
        <p:spPr/>
        <p:txBody>
          <a:bodyPr>
            <a:normAutofit/>
          </a:bodyPr>
          <a:lstStyle/>
          <a:p>
            <a:r>
              <a:rPr lang="en-US" sz="3200" dirty="0" smtClean="0"/>
              <a:t>The Board of Governors ensures staff, and students the opportunity to express their opinions at the campus level, to ensure that these opinions are given every reasonable consideration, to ensure the right to participate effectively in district and college governance.</a:t>
            </a:r>
            <a:endParaRPr lang="en-US" sz="3200" dirty="0"/>
          </a:p>
        </p:txBody>
      </p:sp>
    </p:spTree>
    <p:extLst>
      <p:ext uri="{BB962C8B-B14F-4D97-AF65-F5344CB8AC3E}">
        <p14:creationId xmlns:p14="http://schemas.microsoft.com/office/powerpoint/2010/main" val="105109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bill 1725</a:t>
            </a:r>
            <a:endParaRPr lang="en-US" dirty="0"/>
          </a:p>
        </p:txBody>
      </p:sp>
      <p:sp>
        <p:nvSpPr>
          <p:cNvPr id="3" name="Content Placeholder 2"/>
          <p:cNvSpPr>
            <a:spLocks noGrp="1"/>
          </p:cNvSpPr>
          <p:nvPr>
            <p:ph sz="quarter" idx="13"/>
          </p:nvPr>
        </p:nvSpPr>
        <p:spPr/>
        <p:txBody>
          <a:bodyPr>
            <a:normAutofit/>
          </a:bodyPr>
          <a:lstStyle/>
          <a:p>
            <a:r>
              <a:rPr lang="en-US" sz="3200" dirty="0" smtClean="0"/>
              <a:t>Assures the right of faculty, staff and student to participate effectively in district and college governance and the right of academic senate to assume primary responsibility for making recommendations in the areas of curriculum and academic standards. </a:t>
            </a:r>
          </a:p>
          <a:p>
            <a:pPr marL="0" indent="0">
              <a:buNone/>
            </a:pPr>
            <a:r>
              <a:rPr lang="en-US" sz="3200" dirty="0" smtClean="0"/>
              <a:t>( 10+1)</a:t>
            </a:r>
            <a:endParaRPr lang="en-US" sz="3200" dirty="0"/>
          </a:p>
        </p:txBody>
      </p:sp>
    </p:spTree>
    <p:extLst>
      <p:ext uri="{BB962C8B-B14F-4D97-AF65-F5344CB8AC3E}">
        <p14:creationId xmlns:p14="http://schemas.microsoft.com/office/powerpoint/2010/main" val="31756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DEFINED</a:t>
            </a:r>
            <a:endParaRPr lang="en-US" dirty="0"/>
          </a:p>
        </p:txBody>
      </p:sp>
      <p:sp>
        <p:nvSpPr>
          <p:cNvPr id="3" name="Content Placeholder 2"/>
          <p:cNvSpPr>
            <a:spLocks noGrp="1"/>
          </p:cNvSpPr>
          <p:nvPr>
            <p:ph sz="quarter" idx="13"/>
          </p:nvPr>
        </p:nvSpPr>
        <p:spPr/>
        <p:txBody>
          <a:bodyPr>
            <a:noAutofit/>
          </a:bodyPr>
          <a:lstStyle/>
          <a:p>
            <a:r>
              <a:rPr lang="en-US" sz="3200" dirty="0" smtClean="0"/>
              <a:t>The very definition of a </a:t>
            </a:r>
            <a:r>
              <a:rPr lang="en-US" sz="3200" dirty="0" smtClean="0"/>
              <a:t>senate is a governing body ,</a:t>
            </a:r>
            <a:r>
              <a:rPr lang="en-US" sz="3200" dirty="0" smtClean="0"/>
              <a:t> council , or assembly </a:t>
            </a:r>
            <a:r>
              <a:rPr lang="en-US" sz="3200" dirty="0" smtClean="0"/>
              <a:t>– </a:t>
            </a:r>
            <a:r>
              <a:rPr lang="en-US" sz="3200" dirty="0" smtClean="0"/>
              <a:t>this is why governance is our main objective.</a:t>
            </a:r>
            <a:endParaRPr lang="en-US" sz="3200" dirty="0" smtClean="0"/>
          </a:p>
          <a:p>
            <a:r>
              <a:rPr lang="en-US" sz="3200" dirty="0" smtClean="0"/>
              <a:t>We may enjoy events and social functions (Networking). We do participate in fund raising and community outreach with noble ambitions, but do not  be confused as to what our main goal and role is as a Senate.</a:t>
            </a:r>
            <a:endParaRPr lang="en-US" sz="3200" dirty="0"/>
          </a:p>
        </p:txBody>
      </p:sp>
    </p:spTree>
    <p:extLst>
      <p:ext uri="{BB962C8B-B14F-4D97-AF65-F5344CB8AC3E}">
        <p14:creationId xmlns:p14="http://schemas.microsoft.com/office/powerpoint/2010/main" val="20111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Classified senates function</a:t>
            </a:r>
            <a:endParaRPr lang="en-US" dirty="0"/>
          </a:p>
        </p:txBody>
      </p:sp>
      <p:sp>
        <p:nvSpPr>
          <p:cNvPr id="3" name="Content Placeholder 2"/>
          <p:cNvSpPr>
            <a:spLocks noGrp="1"/>
          </p:cNvSpPr>
          <p:nvPr>
            <p:ph sz="quarter" idx="13"/>
          </p:nvPr>
        </p:nvSpPr>
        <p:spPr/>
        <p:txBody>
          <a:bodyPr>
            <a:noAutofit/>
          </a:bodyPr>
          <a:lstStyle/>
          <a:p>
            <a:r>
              <a:rPr lang="en-US" sz="2800" dirty="0" smtClean="0"/>
              <a:t>Be time efficient/follow your agenda</a:t>
            </a:r>
          </a:p>
          <a:p>
            <a:r>
              <a:rPr lang="en-US" sz="2800" dirty="0" smtClean="0"/>
              <a:t>Don’t allow guest to take over the meeting</a:t>
            </a:r>
          </a:p>
          <a:p>
            <a:r>
              <a:rPr lang="en-US" sz="2800" dirty="0" smtClean="0"/>
              <a:t>Roberts Rule of Order</a:t>
            </a:r>
          </a:p>
          <a:p>
            <a:r>
              <a:rPr lang="en-US" sz="2800" dirty="0" smtClean="0"/>
              <a:t>Delegate responsibility</a:t>
            </a:r>
          </a:p>
          <a:p>
            <a:r>
              <a:rPr lang="en-US" sz="2800" dirty="0" smtClean="0"/>
              <a:t>Communication tools</a:t>
            </a:r>
          </a:p>
          <a:p>
            <a:r>
              <a:rPr lang="en-US" sz="2800" dirty="0" smtClean="0"/>
              <a:t>Follow your own policies and procedures that should be in place</a:t>
            </a:r>
          </a:p>
          <a:p>
            <a:r>
              <a:rPr lang="en-US" sz="2800" dirty="0" smtClean="0"/>
              <a:t>Have a summer planning day before sessions start in fall</a:t>
            </a:r>
            <a:endParaRPr lang="en-US" sz="2800" dirty="0"/>
          </a:p>
        </p:txBody>
      </p:sp>
    </p:spTree>
    <p:extLst>
      <p:ext uri="{BB962C8B-B14F-4D97-AF65-F5344CB8AC3E}">
        <p14:creationId xmlns:p14="http://schemas.microsoft.com/office/powerpoint/2010/main" val="1145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collegiality is our goal</a:t>
            </a:r>
            <a:endParaRPr lang="en-US" dirty="0"/>
          </a:p>
        </p:txBody>
      </p:sp>
      <p:sp>
        <p:nvSpPr>
          <p:cNvPr id="3" name="Content Placeholder 2"/>
          <p:cNvSpPr>
            <a:spLocks noGrp="1"/>
          </p:cNvSpPr>
          <p:nvPr>
            <p:ph sz="quarter" idx="13"/>
          </p:nvPr>
        </p:nvSpPr>
        <p:spPr/>
        <p:txBody>
          <a:bodyPr>
            <a:noAutofit/>
          </a:bodyPr>
          <a:lstStyle/>
          <a:p>
            <a:r>
              <a:rPr lang="en-US" sz="3200" dirty="0" smtClean="0"/>
              <a:t>Assuming you have a classified senate in place- how do you get taken seriously as a senate?</a:t>
            </a:r>
            <a:endParaRPr lang="en-US" sz="3200" dirty="0" smtClean="0"/>
          </a:p>
          <a:p>
            <a:r>
              <a:rPr lang="en-US" sz="3200" dirty="0" smtClean="0"/>
              <a:t>Understanding your Role</a:t>
            </a:r>
          </a:p>
          <a:p>
            <a:r>
              <a:rPr lang="en-US" sz="3200" dirty="0" smtClean="0"/>
              <a:t>Be a Presence (attendance at committee meetings)</a:t>
            </a:r>
          </a:p>
          <a:p>
            <a:r>
              <a:rPr lang="en-US" sz="3200" dirty="0" smtClean="0"/>
              <a:t>Develop relationships (monthly meetings with those you need as allies)</a:t>
            </a:r>
          </a:p>
          <a:p>
            <a:r>
              <a:rPr lang="en-US" sz="3200" dirty="0" smtClean="0"/>
              <a:t>Be kind, and realize the learning curve ( no bull in china shop)</a:t>
            </a:r>
            <a:endParaRPr lang="en-US" sz="3200" dirty="0"/>
          </a:p>
        </p:txBody>
      </p:sp>
    </p:spTree>
    <p:extLst>
      <p:ext uri="{BB962C8B-B14F-4D97-AF65-F5344CB8AC3E}">
        <p14:creationId xmlns:p14="http://schemas.microsoft.com/office/powerpoint/2010/main" val="316147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as a leader</a:t>
            </a:r>
            <a:endParaRPr lang="en-US" dirty="0"/>
          </a:p>
        </p:txBody>
      </p:sp>
      <p:sp>
        <p:nvSpPr>
          <p:cNvPr id="3" name="Content Placeholder 2"/>
          <p:cNvSpPr>
            <a:spLocks noGrp="1"/>
          </p:cNvSpPr>
          <p:nvPr>
            <p:ph sz="quarter" idx="13"/>
          </p:nvPr>
        </p:nvSpPr>
        <p:spPr/>
        <p:txBody>
          <a:bodyPr>
            <a:noAutofit/>
          </a:bodyPr>
          <a:lstStyle/>
          <a:p>
            <a:r>
              <a:rPr lang="en-US" sz="3200" dirty="0" smtClean="0"/>
              <a:t>A Good Leader will Share the Wealth of Knowledge with Senators and Constituents.</a:t>
            </a:r>
          </a:p>
          <a:p>
            <a:r>
              <a:rPr lang="en-US" sz="3200" dirty="0" smtClean="0"/>
              <a:t>Be Willing to Ask the Obvious ( Why do we do it this way)</a:t>
            </a:r>
          </a:p>
          <a:p>
            <a:r>
              <a:rPr lang="en-US" sz="3200" dirty="0" smtClean="0"/>
              <a:t>No, does not always mean no, (except in sexual harassment) there may be creative ways to accomplish what you need to do.</a:t>
            </a:r>
          </a:p>
        </p:txBody>
      </p:sp>
    </p:spTree>
    <p:extLst>
      <p:ext uri="{BB962C8B-B14F-4D97-AF65-F5344CB8AC3E}">
        <p14:creationId xmlns:p14="http://schemas.microsoft.com/office/powerpoint/2010/main" val="331763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suggestions</a:t>
            </a:r>
            <a:endParaRPr lang="en-US" dirty="0"/>
          </a:p>
        </p:txBody>
      </p:sp>
      <p:sp>
        <p:nvSpPr>
          <p:cNvPr id="3" name="Content Placeholder 2"/>
          <p:cNvSpPr>
            <a:spLocks noGrp="1"/>
          </p:cNvSpPr>
          <p:nvPr>
            <p:ph sz="quarter" idx="13"/>
          </p:nvPr>
        </p:nvSpPr>
        <p:spPr/>
        <p:txBody>
          <a:bodyPr>
            <a:noAutofit/>
          </a:bodyPr>
          <a:lstStyle/>
          <a:p>
            <a:r>
              <a:rPr lang="en-US" sz="2800" dirty="0" smtClean="0"/>
              <a:t>Not all information </a:t>
            </a:r>
            <a:r>
              <a:rPr lang="en-US" sz="2800" dirty="0" smtClean="0"/>
              <a:t>is  factual </a:t>
            </a:r>
            <a:r>
              <a:rPr lang="en-US" sz="2800" dirty="0" smtClean="0"/>
              <a:t>that you </a:t>
            </a:r>
            <a:r>
              <a:rPr lang="en-US" sz="2800" dirty="0" smtClean="0"/>
              <a:t>receive -sometimes misinformation, </a:t>
            </a:r>
            <a:r>
              <a:rPr lang="en-US" sz="2800" dirty="0" smtClean="0"/>
              <a:t>educate yourself on the law, and the structure of your specific district.</a:t>
            </a:r>
          </a:p>
          <a:p>
            <a:r>
              <a:rPr lang="en-US" sz="2800" dirty="0" smtClean="0"/>
              <a:t>Revisit Policies and procedures of your district. </a:t>
            </a:r>
          </a:p>
          <a:p>
            <a:r>
              <a:rPr lang="en-US" sz="2800" dirty="0" smtClean="0"/>
              <a:t>Do your homework, learn acronyms early on, along with the process. </a:t>
            </a:r>
            <a:endParaRPr lang="en-US" sz="2800" dirty="0"/>
          </a:p>
          <a:p>
            <a:r>
              <a:rPr lang="en-US" sz="2800" dirty="0" smtClean="0"/>
              <a:t>Identify names of those in influential positions and introduce yourself, be confident and proud of who you represent!</a:t>
            </a:r>
          </a:p>
          <a:p>
            <a:r>
              <a:rPr lang="en-US" sz="2800" dirty="0" smtClean="0"/>
              <a:t>Attend social functions, especially if you have been specifically invited.</a:t>
            </a:r>
            <a:endParaRPr lang="en-US" sz="2800" dirty="0"/>
          </a:p>
        </p:txBody>
      </p:sp>
    </p:spTree>
    <p:extLst>
      <p:ext uri="{BB962C8B-B14F-4D97-AF65-F5344CB8AC3E}">
        <p14:creationId xmlns:p14="http://schemas.microsoft.com/office/powerpoint/2010/main" val="26033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DC6412-8CE7-4C8A-96E9-2669F16D17E8}">
  <ds:schemaRefs>
    <ds:schemaRef ds:uri="http://schemas.microsoft.com/office/infopath/2007/PartnerControls"/>
    <ds:schemaRef ds:uri="http://schemas.microsoft.com/office/2006/documentManagement/types"/>
    <ds:schemaRef ds:uri="http://schemas.microsoft.com/office/2006/metadata/properties"/>
    <ds:schemaRef ds:uri="a4f35948-e619-41b3-aa29-22878b09cfd2"/>
    <ds:schemaRef ds:uri="http://purl.org/dc/dcmitype/"/>
    <ds:schemaRef ds:uri="http://www.w3.org/XML/1998/namespace"/>
    <ds:schemaRef ds:uri="http://purl.org/dc/elements/1.1/"/>
    <ds:schemaRef ds:uri="http://purl.org/dc/terms/"/>
    <ds:schemaRef ds:uri="http://schemas.openxmlformats.org/package/2006/metadata/core-properties"/>
    <ds:schemaRef ds:uri="40262f94-9f35-4ac3-9a90-690165a166b7"/>
  </ds:schemaRefs>
</ds:datastoreItem>
</file>

<file path=customXml/itemProps3.xml><?xml version="1.0" encoding="utf-8"?>
<ds:datastoreItem xmlns:ds="http://schemas.openxmlformats.org/officeDocument/2006/customXml" ds:itemID="{BED6C63E-22D9-40FD-AF90-6F5632A43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110</TotalTime>
  <Words>555</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Ocean design template</vt:lpstr>
      <vt:lpstr>Senate 101: Silver lining of Governance</vt:lpstr>
      <vt:lpstr>Title 5-Section 51023.5(a) </vt:lpstr>
      <vt:lpstr>EDUCATION CODE 70902(B) (7)</vt:lpstr>
      <vt:lpstr>Assembly bill 1725</vt:lpstr>
      <vt:lpstr>SENATE DEFINED</vt:lpstr>
      <vt:lpstr>Classified senates function</vt:lpstr>
      <vt:lpstr> collegiality is our goal</vt:lpstr>
      <vt:lpstr>Grow as a leader</vt:lpstr>
      <vt:lpstr>Other suggestions</vt:lpstr>
      <vt:lpstr>Increasing senate involvement</vt:lpstr>
      <vt:lpstr>Planning ahead</vt:lpstr>
      <vt:lpstr>Silver lining of governance</vt:lpstr>
    </vt:vector>
  </TitlesOfParts>
  <Company>Santa Rosa Junior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101: Silver lining of Governance</dc:title>
  <dc:creator>Weatherly, Debbie</dc:creator>
  <cp:lastModifiedBy>Weatherly, Debbie</cp:lastModifiedBy>
  <cp:revision>13</cp:revision>
  <dcterms:created xsi:type="dcterms:W3CDTF">2017-04-26T17:49:05Z</dcterms:created>
  <dcterms:modified xsi:type="dcterms:W3CDTF">2017-04-26T23:29:36Z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