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4"/>
  </p:notesMasterIdLst>
  <p:sldIdLst>
    <p:sldId id="386" r:id="rId3"/>
    <p:sldId id="541" r:id="rId4"/>
    <p:sldId id="539" r:id="rId5"/>
    <p:sldId id="424" r:id="rId6"/>
    <p:sldId id="513" r:id="rId7"/>
    <p:sldId id="568" r:id="rId8"/>
    <p:sldId id="572" r:id="rId9"/>
    <p:sldId id="567" r:id="rId10"/>
    <p:sldId id="574" r:id="rId11"/>
    <p:sldId id="411" r:id="rId12"/>
    <p:sldId id="573" r:id="rId13"/>
    <p:sldId id="425" r:id="rId14"/>
    <p:sldId id="428" r:id="rId15"/>
    <p:sldId id="511" r:id="rId16"/>
    <p:sldId id="426" r:id="rId17"/>
    <p:sldId id="418" r:id="rId18"/>
    <p:sldId id="422" r:id="rId19"/>
    <p:sldId id="297" r:id="rId20"/>
    <p:sldId id="569" r:id="rId21"/>
    <p:sldId id="570" r:id="rId22"/>
    <p:sldId id="41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lina"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410"/>
    <a:srgbClr val="BE830E"/>
    <a:srgbClr val="EFAA22"/>
    <a:srgbClr val="3C1A56"/>
    <a:srgbClr val="733939"/>
    <a:srgbClr val="2F1717"/>
    <a:srgbClr val="0000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89" autoAdjust="0"/>
    <p:restoredTop sz="78657" autoAdjust="0"/>
  </p:normalViewPr>
  <p:slideViewPr>
    <p:cSldViewPr>
      <p:cViewPr varScale="1">
        <p:scale>
          <a:sx n="53" d="100"/>
          <a:sy n="53" d="100"/>
        </p:scale>
        <p:origin x="968"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807470023053903E-2"/>
          <c:y val="0.18452887474627599"/>
          <c:w val="0.73655254889300104"/>
          <c:h val="0.72017613215321497"/>
        </c:manualLayout>
      </c:layout>
      <c:barChart>
        <c:barDir val="col"/>
        <c:grouping val="percentStacked"/>
        <c:varyColors val="0"/>
        <c:ser>
          <c:idx val="0"/>
          <c:order val="0"/>
          <c:tx>
            <c:strRef>
              <c:f>Sheet1!$A$8</c:f>
              <c:strCache>
                <c:ptCount val="1"/>
                <c:pt idx="0">
                  <c:v>Earned Certificate</c:v>
                </c:pt>
              </c:strCache>
            </c:strRef>
          </c:tx>
          <c:spPr>
            <a:solidFill>
              <a:schemeClr val="accent1"/>
            </a:solidFill>
            <a:ln>
              <a:noFill/>
            </a:ln>
            <a:effectLst/>
          </c:spPr>
          <c:invertIfNegative val="0"/>
          <c:dLbls>
            <c:dLbl>
              <c:idx val="2"/>
              <c:layout>
                <c:manualLayout>
                  <c:x val="-3.09036645176047E-3"/>
                  <c:y val="4.562548340199659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A8-4D6C-AD6B-B0A9443732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Sheet1!$B$8:$D$8</c:f>
              <c:numCache>
                <c:formatCode>0%</c:formatCode>
                <c:ptCount val="3"/>
                <c:pt idx="0">
                  <c:v>2.3208268655586301E-2</c:v>
                </c:pt>
                <c:pt idx="1">
                  <c:v>2.9873923170776799E-2</c:v>
                </c:pt>
                <c:pt idx="2">
                  <c:v>2.55457567280932E-2</c:v>
                </c:pt>
              </c:numCache>
            </c:numRef>
          </c:val>
          <c:extLst>
            <c:ext xmlns:c16="http://schemas.microsoft.com/office/drawing/2014/chart" uri="{C3380CC4-5D6E-409C-BE32-E72D297353CC}">
              <c16:uniqueId val="{00000001-DDA8-4D6C-AD6B-B0A9443732DE}"/>
            </c:ext>
          </c:extLst>
        </c:ser>
        <c:ser>
          <c:idx val="1"/>
          <c:order val="1"/>
          <c:tx>
            <c:strRef>
              <c:f>Sheet1!$A$7</c:f>
              <c:strCache>
                <c:ptCount val="1"/>
                <c:pt idx="0">
                  <c:v>Earned Associate Degree</c:v>
                </c:pt>
              </c:strCache>
            </c:strRef>
          </c:tx>
          <c:spPr>
            <a:solidFill>
              <a:srgbClr val="73FDD6"/>
            </a:solidFill>
            <a:ln>
              <a:noFill/>
            </a:ln>
            <a:effectLst/>
          </c:spPr>
          <c:invertIfNegative val="0"/>
          <c:dLbls>
            <c:dLbl>
              <c:idx val="2"/>
              <c:layout>
                <c:manualLayout>
                  <c:x val="-4.6356105116259804E-3"/>
                  <c:y val="2.737529004969639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A8-4D6C-AD6B-B0A9443732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Sheet1!$B$7:$D$7</c:f>
              <c:numCache>
                <c:formatCode>0%</c:formatCode>
                <c:ptCount val="3"/>
                <c:pt idx="0">
                  <c:v>6.9473365388255798E-2</c:v>
                </c:pt>
                <c:pt idx="1">
                  <c:v>7.2281583909490896E-2</c:v>
                </c:pt>
                <c:pt idx="2">
                  <c:v>6.9569302385172199E-2</c:v>
                </c:pt>
              </c:numCache>
            </c:numRef>
          </c:val>
          <c:extLst>
            <c:ext xmlns:c16="http://schemas.microsoft.com/office/drawing/2014/chart" uri="{C3380CC4-5D6E-409C-BE32-E72D297353CC}">
              <c16:uniqueId val="{00000003-DDA8-4D6C-AD6B-B0A9443732DE}"/>
            </c:ext>
          </c:extLst>
        </c:ser>
        <c:ser>
          <c:idx val="2"/>
          <c:order val="2"/>
          <c:tx>
            <c:strRef>
              <c:f>Sheet1!$A$6</c:f>
              <c:strCache>
                <c:ptCount val="1"/>
                <c:pt idx="0">
                  <c:v>Earned Bachelor's Degree</c:v>
                </c:pt>
              </c:strCache>
            </c:strRef>
          </c:tx>
          <c:spPr>
            <a:solidFill>
              <a:srgbClr val="78A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Sheet1!$B$6:$D$6</c:f>
              <c:numCache>
                <c:formatCode>0%</c:formatCode>
                <c:ptCount val="3"/>
                <c:pt idx="0">
                  <c:v>0.206299928065725</c:v>
                </c:pt>
                <c:pt idx="1">
                  <c:v>8.9917550929862797E-2</c:v>
                </c:pt>
                <c:pt idx="2">
                  <c:v>0.15553088054209099</c:v>
                </c:pt>
              </c:numCache>
            </c:numRef>
          </c:val>
          <c:extLst>
            <c:ext xmlns:c16="http://schemas.microsoft.com/office/drawing/2014/chart" uri="{C3380CC4-5D6E-409C-BE32-E72D297353CC}">
              <c16:uniqueId val="{00000004-DDA8-4D6C-AD6B-B0A9443732DE}"/>
            </c:ext>
          </c:extLst>
        </c:ser>
        <c:ser>
          <c:idx val="3"/>
          <c:order val="3"/>
          <c:tx>
            <c:strRef>
              <c:f>Sheet1!$A$5</c:f>
              <c:strCache>
                <c:ptCount val="1"/>
                <c:pt idx="0">
                  <c:v>Transferred with Community College Award</c:v>
                </c:pt>
              </c:strCache>
            </c:strRef>
          </c:tx>
          <c:spPr>
            <a:solidFill>
              <a:schemeClr val="accent4"/>
            </a:solidFill>
            <a:ln>
              <a:noFill/>
            </a:ln>
            <a:effectLst/>
          </c:spPr>
          <c:invertIfNegative val="0"/>
          <c:dLbls>
            <c:dLbl>
              <c:idx val="2"/>
              <c:layout>
                <c:manualLayout>
                  <c:x val="-1.54512239189502E-3"/>
                  <c:y val="4.562548340199659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A8-4D6C-AD6B-B0A9443732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Sheet1!$B$5:$D$5</c:f>
              <c:numCache>
                <c:formatCode>0%</c:formatCode>
                <c:ptCount val="3"/>
                <c:pt idx="0">
                  <c:v>5.88535948207322E-2</c:v>
                </c:pt>
                <c:pt idx="1">
                  <c:v>4.7583835545531798E-2</c:v>
                </c:pt>
                <c:pt idx="2">
                  <c:v>5.2913668296641098E-2</c:v>
                </c:pt>
              </c:numCache>
            </c:numRef>
          </c:val>
          <c:extLst>
            <c:ext xmlns:c16="http://schemas.microsoft.com/office/drawing/2014/chart" uri="{C3380CC4-5D6E-409C-BE32-E72D297353CC}">
              <c16:uniqueId val="{00000006-DDA8-4D6C-AD6B-B0A9443732DE}"/>
            </c:ext>
          </c:extLst>
        </c:ser>
        <c:ser>
          <c:idx val="4"/>
          <c:order val="4"/>
          <c:tx>
            <c:strRef>
              <c:f>Sheet1!$A$4</c:f>
              <c:strCache>
                <c:ptCount val="1"/>
                <c:pt idx="0">
                  <c:v>Transferred to Four-Year College</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Sheet1!$B$4:$D$4</c:f>
              <c:numCache>
                <c:formatCode>0%</c:formatCode>
                <c:ptCount val="3"/>
                <c:pt idx="0">
                  <c:v>0.12620679210994601</c:v>
                </c:pt>
                <c:pt idx="1">
                  <c:v>8.5148075572152204E-2</c:v>
                </c:pt>
                <c:pt idx="2">
                  <c:v>0.106233050756977</c:v>
                </c:pt>
              </c:numCache>
            </c:numRef>
          </c:val>
          <c:extLst>
            <c:ext xmlns:c16="http://schemas.microsoft.com/office/drawing/2014/chart" uri="{C3380CC4-5D6E-409C-BE32-E72D297353CC}">
              <c16:uniqueId val="{00000007-DDA8-4D6C-AD6B-B0A9443732DE}"/>
            </c:ext>
          </c:extLst>
        </c:ser>
        <c:ser>
          <c:idx val="5"/>
          <c:order val="5"/>
          <c:tx>
            <c:strRef>
              <c:f>Sheet1!$A$3</c:f>
              <c:strCache>
                <c:ptCount val="1"/>
                <c:pt idx="0">
                  <c:v>Still Enrolled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Sheet1!$B$3:$D$3</c:f>
              <c:numCache>
                <c:formatCode>0%</c:formatCode>
                <c:ptCount val="3"/>
                <c:pt idx="0">
                  <c:v>0.15711960019687299</c:v>
                </c:pt>
                <c:pt idx="1">
                  <c:v>0.18013088327725801</c:v>
                </c:pt>
                <c:pt idx="2">
                  <c:v>0.16724676674282701</c:v>
                </c:pt>
              </c:numCache>
            </c:numRef>
          </c:val>
          <c:extLst>
            <c:ext xmlns:c16="http://schemas.microsoft.com/office/drawing/2014/chart" uri="{C3380CC4-5D6E-409C-BE32-E72D297353CC}">
              <c16:uniqueId val="{00000008-DDA8-4D6C-AD6B-B0A9443732DE}"/>
            </c:ext>
          </c:extLst>
        </c:ser>
        <c:ser>
          <c:idx val="6"/>
          <c:order val="6"/>
          <c:tx>
            <c:strRef>
              <c:f>Sheet1!$A$2</c:f>
              <c:strCache>
                <c:ptCount val="1"/>
                <c:pt idx="0">
                  <c:v>Not Enrolled</c:v>
                </c:pt>
              </c:strCache>
            </c:strRef>
          </c:tx>
          <c:spPr>
            <a:solidFill>
              <a:schemeClr val="accent1">
                <a:lumMod val="60000"/>
              </a:schemeClr>
            </a:solidFill>
            <a:ln>
              <a:noFill/>
            </a:ln>
            <a:effectLst/>
          </c:spPr>
          <c:invertIfNegative val="0"/>
          <c:dLbls>
            <c:spPr>
              <a:noFill/>
              <a:ln>
                <a:noFill/>
              </a:ln>
              <a:effectLst/>
            </c:spPr>
            <c:txPr>
              <a:bodyPr rot="0" spcFirstLastPara="1" vertOverflow="overflow" horzOverflow="overflow" vert="horz" wrap="square" lIns="38100" tIns="19050" rIns="38100" bIns="19050" anchor="ctr" anchorCtr="1">
                <a:noAutofit/>
              </a:bodyPr>
              <a:lstStyle/>
              <a:p>
                <a:pPr>
                  <a:defRPr sz="12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Sheet1!$B$2:$D$2</c:f>
              <c:numCache>
                <c:formatCode>0%</c:formatCode>
                <c:ptCount val="3"/>
                <c:pt idx="0">
                  <c:v>0.35883845076288201</c:v>
                </c:pt>
                <c:pt idx="1">
                  <c:v>0.49506414759492701</c:v>
                </c:pt>
                <c:pt idx="2">
                  <c:v>0.42296057454819802</c:v>
                </c:pt>
              </c:numCache>
            </c:numRef>
          </c:val>
          <c:extLst>
            <c:ext xmlns:c16="http://schemas.microsoft.com/office/drawing/2014/chart" uri="{C3380CC4-5D6E-409C-BE32-E72D297353CC}">
              <c16:uniqueId val="{00000009-DDA8-4D6C-AD6B-B0A9443732DE}"/>
            </c:ext>
          </c:extLst>
        </c:ser>
        <c:dLbls>
          <c:showLegendKey val="0"/>
          <c:showVal val="1"/>
          <c:showCatName val="0"/>
          <c:showSerName val="0"/>
          <c:showPercent val="0"/>
          <c:showBubbleSize val="0"/>
        </c:dLbls>
        <c:gapWidth val="75"/>
        <c:overlap val="100"/>
        <c:axId val="561154048"/>
        <c:axId val="48831232"/>
      </c:barChart>
      <c:catAx>
        <c:axId val="56115404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8831232"/>
        <c:crosses val="autoZero"/>
        <c:auto val="1"/>
        <c:lblAlgn val="ctr"/>
        <c:lblOffset val="100"/>
        <c:noMultiLvlLbl val="0"/>
      </c:catAx>
      <c:valAx>
        <c:axId val="48831232"/>
        <c:scaling>
          <c:orientation val="minMax"/>
          <c:max val="1"/>
        </c:scaling>
        <c:delete val="1"/>
        <c:axPos val="r"/>
        <c:numFmt formatCode="0%" sourceLinked="0"/>
        <c:majorTickMark val="none"/>
        <c:minorTickMark val="none"/>
        <c:tickLblPos val="nextTo"/>
        <c:crossAx val="561154048"/>
        <c:crosses val="autoZero"/>
        <c:crossBetween val="between"/>
      </c:valAx>
      <c:spPr>
        <a:noFill/>
        <a:ln>
          <a:noFill/>
        </a:ln>
        <a:effectLst/>
      </c:spPr>
    </c:plotArea>
    <c:legend>
      <c:legendPos val="r"/>
      <c:layout>
        <c:manualLayout>
          <c:xMode val="edge"/>
          <c:yMode val="edge"/>
          <c:x val="0.72950995593832302"/>
          <c:y val="0.166301605551019"/>
          <c:w val="0.26888888636270603"/>
          <c:h val="0.786214318240828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0.07018</cdr:x>
      <cdr:y>0.01838</cdr:y>
    </cdr:from>
    <cdr:to>
      <cdr:x>0.84779</cdr:x>
      <cdr:y>0.12192</cdr:y>
    </cdr:to>
    <cdr:pic>
      <cdr:nvPicPr>
        <cdr:cNvPr id="2" name="chart">
          <a:extLst xmlns:a="http://schemas.openxmlformats.org/drawingml/2006/main">
            <a:ext uri="{FF2B5EF4-FFF2-40B4-BE49-F238E27FC236}">
              <a16:creationId xmlns:a16="http://schemas.microsoft.com/office/drawing/2014/main" id="{69A5BD1C-B07E-404A-975C-F3A977C7FE4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09600" y="95250"/>
          <a:ext cx="6754953" cy="53649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95AF4D7-75CB-416C-8D21-72318985F984}" type="datetimeFigureOut">
              <a:rPr lang="en-US" smtClean="0"/>
              <a:t>6/28/18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5ED012F-74A1-45EE-9947-B3AA5CB77F40}" type="slidenum">
              <a:rPr lang="en-US" smtClean="0"/>
              <a:t>‹#›</a:t>
            </a:fld>
            <a:endParaRPr lang="en-US"/>
          </a:p>
        </p:txBody>
      </p:sp>
    </p:spTree>
    <p:extLst>
      <p:ext uri="{BB962C8B-B14F-4D97-AF65-F5344CB8AC3E}">
        <p14:creationId xmlns:p14="http://schemas.microsoft.com/office/powerpoint/2010/main" val="123908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Momentous year—Vision for Success </a:t>
            </a:r>
          </a:p>
          <a:p>
            <a:r>
              <a:rPr lang="en-US" dirty="0"/>
              <a:t>Acquainted with the framework</a:t>
            </a:r>
          </a:p>
          <a:p>
            <a:r>
              <a:rPr lang="en-US" dirty="0"/>
              <a:t>Self-Assessment</a:t>
            </a:r>
          </a:p>
          <a:p>
            <a:r>
              <a:rPr lang="en-US" dirty="0"/>
              <a:t>Multi-year workplans</a:t>
            </a:r>
          </a:p>
          <a:p>
            <a:r>
              <a:rPr lang="en-US" dirty="0"/>
              <a:t>Allocations went out</a:t>
            </a:r>
          </a:p>
          <a:p>
            <a:r>
              <a:rPr lang="en-US" dirty="0"/>
              <a:t>Reading Circle </a:t>
            </a:r>
          </a:p>
          <a:p>
            <a:endParaRPr lang="en-US" dirty="0"/>
          </a:p>
          <a:p>
            <a:r>
              <a:rPr lang="en-US" dirty="0"/>
              <a:t>Still at the starting line </a:t>
            </a:r>
          </a:p>
          <a:p>
            <a:endParaRPr lang="en-US" dirty="0"/>
          </a:p>
        </p:txBody>
      </p:sp>
      <p:sp>
        <p:nvSpPr>
          <p:cNvPr id="4" name="Slide Number Placeholder 3"/>
          <p:cNvSpPr>
            <a:spLocks noGrp="1"/>
          </p:cNvSpPr>
          <p:nvPr>
            <p:ph type="sldNum" sz="quarter" idx="10"/>
          </p:nvPr>
        </p:nvSpPr>
        <p:spPr/>
        <p:txBody>
          <a:bodyPr/>
          <a:lstStyle/>
          <a:p>
            <a:fld id="{9002BA7B-EE38-4E87-9AED-653F73FE1A02}" type="slidenum">
              <a:rPr lang="en-US" smtClean="0"/>
              <a:t>1</a:t>
            </a:fld>
            <a:endParaRPr lang="en-US"/>
          </a:p>
        </p:txBody>
      </p:sp>
    </p:spTree>
    <p:extLst>
      <p:ext uri="{BB962C8B-B14F-4D97-AF65-F5344CB8AC3E}">
        <p14:creationId xmlns:p14="http://schemas.microsoft.com/office/powerpoint/2010/main" val="347678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for Success represents aspirational goals—ambitious—but we have always been as a system</a:t>
            </a:r>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2</a:t>
            </a:fld>
            <a:endParaRPr lang="en-US" dirty="0"/>
          </a:p>
        </p:txBody>
      </p:sp>
    </p:spTree>
    <p:extLst>
      <p:ext uri="{BB962C8B-B14F-4D97-AF65-F5344CB8AC3E}">
        <p14:creationId xmlns:p14="http://schemas.microsoft.com/office/powerpoint/2010/main" val="96913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OK</a:t>
            </a:r>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AACDE3-BA8A-9C4B-AE11-B9C00A27A298}" type="slidenum">
              <a:rPr lang="en-US"/>
              <a:pPr/>
              <a:t>3</a:t>
            </a:fld>
            <a:endParaRPr lang="en-US" dirty="0"/>
          </a:p>
        </p:txBody>
      </p:sp>
    </p:spTree>
    <p:extLst>
      <p:ext uri="{BB962C8B-B14F-4D97-AF65-F5344CB8AC3E}">
        <p14:creationId xmlns:p14="http://schemas.microsoft.com/office/powerpoint/2010/main" val="287091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D012F-74A1-45EE-9947-B3AA5CB77F40}" type="slidenum">
              <a:rPr lang="en-US" smtClean="0"/>
              <a:t>5</a:t>
            </a:fld>
            <a:endParaRPr lang="en-US"/>
          </a:p>
        </p:txBody>
      </p:sp>
    </p:spTree>
    <p:extLst>
      <p:ext uri="{BB962C8B-B14F-4D97-AF65-F5344CB8AC3E}">
        <p14:creationId xmlns:p14="http://schemas.microsoft.com/office/powerpoint/2010/main" val="2742386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Chancellor considers GP as primary vehicle to take the system to next level—animate the vision for success</a:t>
            </a:r>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6</a:t>
            </a:fld>
            <a:endParaRPr lang="en-US" dirty="0"/>
          </a:p>
        </p:txBody>
      </p:sp>
    </p:spTree>
    <p:extLst>
      <p:ext uri="{BB962C8B-B14F-4D97-AF65-F5344CB8AC3E}">
        <p14:creationId xmlns:p14="http://schemas.microsoft.com/office/powerpoint/2010/main" val="270275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 occurring in stages—explain each—framework not a cookie cutter—flexible but fundamental commonalities</a:t>
            </a:r>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8</a:t>
            </a:fld>
            <a:endParaRPr lang="en-US" dirty="0"/>
          </a:p>
        </p:txBody>
      </p:sp>
    </p:spTree>
    <p:extLst>
      <p:ext uri="{BB962C8B-B14F-4D97-AF65-F5344CB8AC3E}">
        <p14:creationId xmlns:p14="http://schemas.microsoft.com/office/powerpoint/2010/main" val="65125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25F3E-564F-554F-9C3B-BCE117FFDB6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3920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1A13D2-ABD9-4B07-B0C3-BF9830A6AE46}" type="datetime1">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181165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4DB8E-AAD1-4E46-93CF-F36AD87178AB}" type="datetime1">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422184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696F6A-86CC-437E-9192-DFCECDB8EE1B}" type="datetime1">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234172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0397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3887391" y="987425"/>
            <a:ext cx="5256609" cy="471162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629841" y="2057401"/>
            <a:ext cx="2949178" cy="33652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303391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8D2CAF-8D10-4673-9156-B9F47BC266B9}" type="datetime1">
              <a:rPr lang="en-US" smtClean="0">
                <a:solidFill>
                  <a:prstClr val="black">
                    <a:tint val="75000"/>
                  </a:prstClr>
                </a:solidFill>
                <a:latin typeface="Calibri"/>
              </a:rPr>
              <a:t>6/28/18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165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AB0A4C-E7B6-4B20-9250-B8EFFF14F666}" type="datetime1">
              <a:rPr lang="en-US" smtClean="0">
                <a:solidFill>
                  <a:prstClr val="black">
                    <a:tint val="75000"/>
                  </a:prstClr>
                </a:solidFill>
                <a:latin typeface="Calibri"/>
              </a:rPr>
              <a:t>6/28/18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E507D8-6DC6-4D2C-8233-08C18F3EF4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184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D4C83-0ED8-4EE5-B14B-BC0986308928}" type="datetime1">
              <a:rPr lang="en-US" smtClean="0">
                <a:solidFill>
                  <a:prstClr val="black">
                    <a:tint val="75000"/>
                  </a:prstClr>
                </a:solidFill>
                <a:latin typeface="Calibri"/>
              </a:rPr>
              <a:t>6/28/18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5E507D8-6DC6-4D2C-8233-08C18F3EF4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172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163299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76200" y="-57859"/>
            <a:ext cx="9296399" cy="6973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B3719-5618-402C-9F89-0A915C9DB0D4}" type="datetime1">
              <a:rPr lang="en-US" smtClean="0"/>
              <a:t>6/28/18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507D8-6DC6-4D2C-8233-08C18F3EF4D6}" type="slidenum">
              <a:rPr lang="en-US" smtClean="0"/>
              <a:t>‹#›</a:t>
            </a:fld>
            <a:endParaRPr lang="en-US"/>
          </a:p>
        </p:txBody>
      </p:sp>
    </p:spTree>
    <p:extLst>
      <p:ext uri="{BB962C8B-B14F-4D97-AF65-F5344CB8AC3E}">
        <p14:creationId xmlns:p14="http://schemas.microsoft.com/office/powerpoint/2010/main" val="3415952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7" r:id="rId4"/>
    <p:sldLayoutId id="2147483668" r:id="rId5"/>
  </p:sldLayoutIdLst>
  <p:hf sldNum="0" hdr="0" ftr="0" dt="0"/>
  <p:txStyles>
    <p:titleStyle>
      <a:lvl1pPr algn="ctr" defTabSz="914400" rtl="0" eaLnBrk="1" latinLnBrk="0" hangingPunct="1">
        <a:spcBef>
          <a:spcPct val="0"/>
        </a:spcBef>
        <a:buNone/>
        <a:defRPr sz="4400" kern="1200" baseline="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76200" y="-57859"/>
            <a:ext cx="9296399" cy="6973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95204-1730-4B99-8D3F-517698DE0954}" type="datetime1">
              <a:rPr lang="en-US" smtClean="0">
                <a:solidFill>
                  <a:prstClr val="black">
                    <a:tint val="75000"/>
                  </a:prstClr>
                </a:solidFill>
                <a:latin typeface="Calibri"/>
              </a:rPr>
              <a:t>6/28/18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507D8-6DC6-4D2C-8233-08C18F3EF4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59528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lvl1pPr algn="ctr" defTabSz="914400" rtl="0" eaLnBrk="1" latinLnBrk="0" hangingPunct="1">
        <a:spcBef>
          <a:spcPct val="0"/>
        </a:spcBef>
        <a:buNone/>
        <a:defRPr sz="4400" kern="1200" baseline="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399"/>
            <a:ext cx="7772400" cy="1524001"/>
          </a:xfrm>
        </p:spPr>
        <p:txBody>
          <a:bodyPr>
            <a:normAutofit/>
          </a:bodyPr>
          <a:lstStyle/>
          <a:p>
            <a:r>
              <a:rPr lang="en-US" sz="3800" b="1" dirty="0">
                <a:latin typeface="+mn-lt"/>
              </a:rPr>
              <a:t>Guided Pathways: </a:t>
            </a:r>
            <a:br>
              <a:rPr lang="en-US" sz="3800" b="1" dirty="0">
                <a:latin typeface="+mn-lt"/>
              </a:rPr>
            </a:br>
            <a:r>
              <a:rPr lang="en-US" sz="3800" b="1" dirty="0">
                <a:latin typeface="+mn-lt"/>
              </a:rPr>
              <a:t>Looking Forward, Looking Back</a:t>
            </a:r>
          </a:p>
        </p:txBody>
      </p:sp>
      <p:sp>
        <p:nvSpPr>
          <p:cNvPr id="3" name="Subtitle 2"/>
          <p:cNvSpPr>
            <a:spLocks noGrp="1"/>
          </p:cNvSpPr>
          <p:nvPr>
            <p:ph type="subTitle" idx="1"/>
          </p:nvPr>
        </p:nvSpPr>
        <p:spPr>
          <a:xfrm>
            <a:off x="1524000" y="2286000"/>
            <a:ext cx="6400800" cy="1447800"/>
          </a:xfrm>
        </p:spPr>
        <p:txBody>
          <a:bodyPr>
            <a:noAutofit/>
          </a:bodyPr>
          <a:lstStyle/>
          <a:p>
            <a:r>
              <a:rPr lang="en-US" sz="2800" dirty="0">
                <a:solidFill>
                  <a:srgbClr val="000000"/>
                </a:solidFill>
                <a:latin typeface="+mn-lt"/>
              </a:rPr>
              <a:t>Laura Hope, Executive Vice Chancellor of Educational Services and Support  </a:t>
            </a:r>
          </a:p>
          <a:p>
            <a:endParaRPr lang="en-US" sz="2800" dirty="0">
              <a:solidFill>
                <a:srgbClr val="000000"/>
              </a:solidFill>
              <a:latin typeface="+mn-lt"/>
            </a:endParaRPr>
          </a:p>
          <a:p>
            <a:r>
              <a:rPr lang="en-US" sz="2800" dirty="0">
                <a:solidFill>
                  <a:srgbClr val="000000"/>
                </a:solidFill>
                <a:latin typeface="+mn-lt"/>
              </a:rPr>
              <a:t>Classified Leadership Institute </a:t>
            </a:r>
          </a:p>
          <a:p>
            <a:endParaRPr lang="en-US" sz="2800" dirty="0">
              <a:solidFill>
                <a:srgbClr val="000000"/>
              </a:solidFill>
              <a:latin typeface="+mn-lt"/>
            </a:endParaRPr>
          </a:p>
          <a:p>
            <a:r>
              <a:rPr lang="en-US" sz="2800" dirty="0">
                <a:solidFill>
                  <a:schemeClr val="tx1"/>
                </a:solidFill>
                <a:latin typeface="+mn-lt"/>
              </a:rPr>
              <a:t>June 15, 2018 </a:t>
            </a:r>
          </a:p>
        </p:txBody>
      </p:sp>
    </p:spTree>
    <p:extLst>
      <p:ext uri="{BB962C8B-B14F-4D97-AF65-F5344CB8AC3E}">
        <p14:creationId xmlns:p14="http://schemas.microsoft.com/office/powerpoint/2010/main" val="187536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70"/>
            <a:ext cx="8229600" cy="1143000"/>
          </a:xfrm>
        </p:spPr>
        <p:txBody>
          <a:bodyPr/>
          <a:lstStyle/>
          <a:p>
            <a:r>
              <a:rPr lang="en-US" dirty="0">
                <a:latin typeface="Rockwell" panose="02060603020205020403" pitchFamily="18" charset="0"/>
              </a:rPr>
              <a:t>Themes from Self-Assessment</a:t>
            </a:r>
          </a:p>
        </p:txBody>
      </p:sp>
      <p:sp>
        <p:nvSpPr>
          <p:cNvPr id="3" name="Content Placeholder 2"/>
          <p:cNvSpPr>
            <a:spLocks noGrp="1"/>
          </p:cNvSpPr>
          <p:nvPr>
            <p:ph idx="1"/>
          </p:nvPr>
        </p:nvSpPr>
        <p:spPr>
          <a:xfrm>
            <a:off x="457200" y="1295400"/>
            <a:ext cx="8229600" cy="4830763"/>
          </a:xfrm>
        </p:spPr>
        <p:txBody>
          <a:bodyPr>
            <a:normAutofit/>
          </a:bodyPr>
          <a:lstStyle/>
          <a:p>
            <a:r>
              <a:rPr lang="en-US" dirty="0">
                <a:latin typeface="Rockwell" panose="02060603020205020403" pitchFamily="18" charset="0"/>
              </a:rPr>
              <a:t>Common concerns: resistance, resources, integration, funding</a:t>
            </a:r>
          </a:p>
          <a:p>
            <a:endParaRPr lang="en-US" dirty="0">
              <a:latin typeface="Rockwell" panose="02060603020205020403" pitchFamily="18" charset="0"/>
            </a:endParaRPr>
          </a:p>
          <a:p>
            <a:r>
              <a:rPr lang="en-US" dirty="0">
                <a:latin typeface="Rockwell" panose="02060603020205020403" pitchFamily="18" charset="0"/>
              </a:rPr>
              <a:t>Common strengths: curiosity for the guided pathways framework, belief in the potential to increase achievement, good work already underway but not at scale </a:t>
            </a:r>
          </a:p>
          <a:p>
            <a:endParaRPr lang="en-US" dirty="0"/>
          </a:p>
        </p:txBody>
      </p:sp>
    </p:spTree>
    <p:extLst>
      <p:ext uri="{BB962C8B-B14F-4D97-AF65-F5344CB8AC3E}">
        <p14:creationId xmlns:p14="http://schemas.microsoft.com/office/powerpoint/2010/main" val="165009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E33C-E72F-4F99-AF1E-D10B082CA5A9}"/>
              </a:ext>
            </a:extLst>
          </p:cNvPr>
          <p:cNvSpPr>
            <a:spLocks noGrp="1"/>
          </p:cNvSpPr>
          <p:nvPr>
            <p:ph type="title"/>
          </p:nvPr>
        </p:nvSpPr>
        <p:spPr>
          <a:xfrm>
            <a:off x="431800" y="0"/>
            <a:ext cx="8229600" cy="1143000"/>
          </a:xfrm>
        </p:spPr>
        <p:txBody>
          <a:bodyPr>
            <a:normAutofit fontScale="90000"/>
          </a:bodyPr>
          <a:lstStyle/>
          <a:p>
            <a:r>
              <a:rPr lang="en-US" dirty="0">
                <a:latin typeface="Rockwell" panose="02060603020205020403" pitchFamily="18" charset="0"/>
              </a:rPr>
              <a:t>Themes from the Multi-Year Plan </a:t>
            </a:r>
          </a:p>
        </p:txBody>
      </p:sp>
      <p:sp>
        <p:nvSpPr>
          <p:cNvPr id="3" name="Content Placeholder 2">
            <a:extLst>
              <a:ext uri="{FF2B5EF4-FFF2-40B4-BE49-F238E27FC236}">
                <a16:creationId xmlns:a16="http://schemas.microsoft.com/office/drawing/2014/main" id="{A5356841-9B1F-48CE-ABC6-8162D16DA0E6}"/>
              </a:ext>
            </a:extLst>
          </p:cNvPr>
          <p:cNvSpPr>
            <a:spLocks noGrp="1"/>
          </p:cNvSpPr>
          <p:nvPr>
            <p:ph idx="1"/>
          </p:nvPr>
        </p:nvSpPr>
        <p:spPr>
          <a:xfrm>
            <a:off x="177800" y="937418"/>
            <a:ext cx="8534400" cy="4983163"/>
          </a:xfrm>
        </p:spPr>
        <p:txBody>
          <a:bodyPr>
            <a:normAutofit fontScale="85000" lnSpcReduction="20000"/>
          </a:bodyPr>
          <a:lstStyle/>
          <a:p>
            <a:pPr marL="0" indent="0">
              <a:buNone/>
            </a:pPr>
            <a:r>
              <a:rPr lang="en-US" dirty="0">
                <a:latin typeface="Rockwell" panose="02060603020205020403" pitchFamily="18" charset="0"/>
              </a:rPr>
              <a:t>Broaden engagement</a:t>
            </a:r>
          </a:p>
          <a:p>
            <a:pPr marL="0" indent="0">
              <a:buNone/>
            </a:pPr>
            <a:endParaRPr lang="en-US" dirty="0">
              <a:latin typeface="Rockwell" panose="02060603020205020403" pitchFamily="18" charset="0"/>
            </a:endParaRPr>
          </a:p>
          <a:p>
            <a:pPr marL="0" indent="0">
              <a:buNone/>
            </a:pPr>
            <a:r>
              <a:rPr lang="en-US" dirty="0">
                <a:latin typeface="Rockwell" panose="02060603020205020403" pitchFamily="18" charset="0"/>
              </a:rPr>
              <a:t>Create cross-functional team structures</a:t>
            </a:r>
          </a:p>
          <a:p>
            <a:pPr marL="0" indent="0">
              <a:buNone/>
            </a:pPr>
            <a:endParaRPr lang="en-US" dirty="0">
              <a:latin typeface="Rockwell" panose="02060603020205020403" pitchFamily="18" charset="0"/>
            </a:endParaRPr>
          </a:p>
          <a:p>
            <a:pPr marL="0" indent="0">
              <a:buNone/>
            </a:pPr>
            <a:r>
              <a:rPr lang="en-US" dirty="0">
                <a:latin typeface="Rockwell" panose="02060603020205020403" pitchFamily="18" charset="0"/>
              </a:rPr>
              <a:t>Review governance systems</a:t>
            </a:r>
          </a:p>
          <a:p>
            <a:pPr marL="0" indent="0">
              <a:buNone/>
            </a:pPr>
            <a:endParaRPr lang="en-US" dirty="0">
              <a:latin typeface="Rockwell" panose="02060603020205020403" pitchFamily="18" charset="0"/>
            </a:endParaRPr>
          </a:p>
          <a:p>
            <a:pPr marL="0" indent="0">
              <a:buNone/>
            </a:pPr>
            <a:r>
              <a:rPr lang="en-US" dirty="0">
                <a:latin typeface="Rockwell" panose="02060603020205020403" pitchFamily="18" charset="0"/>
              </a:rPr>
              <a:t>Clarify decision-making and communication </a:t>
            </a:r>
          </a:p>
          <a:p>
            <a:pPr marL="0" indent="0">
              <a:buNone/>
            </a:pPr>
            <a:endParaRPr lang="en-US" dirty="0">
              <a:latin typeface="Rockwell" panose="02060603020205020403" pitchFamily="18" charset="0"/>
            </a:endParaRPr>
          </a:p>
          <a:p>
            <a:pPr marL="0" indent="0">
              <a:buNone/>
            </a:pPr>
            <a:r>
              <a:rPr lang="en-US" dirty="0">
                <a:latin typeface="Rockwell" panose="02060603020205020403" pitchFamily="18" charset="0"/>
              </a:rPr>
              <a:t>Develop a common glossary</a:t>
            </a:r>
          </a:p>
          <a:p>
            <a:pPr marL="0" indent="0">
              <a:buNone/>
            </a:pPr>
            <a:endParaRPr lang="en-US" dirty="0">
              <a:latin typeface="Rockwell" panose="02060603020205020403" pitchFamily="18" charset="0"/>
            </a:endParaRPr>
          </a:p>
          <a:p>
            <a:pPr marL="0" indent="0">
              <a:buNone/>
            </a:pPr>
            <a:r>
              <a:rPr lang="en-US" dirty="0">
                <a:latin typeface="Rockwell" panose="02060603020205020403" pitchFamily="18" charset="0"/>
              </a:rPr>
              <a:t>Plan interest clusters and curriculum maps</a:t>
            </a:r>
          </a:p>
        </p:txBody>
      </p:sp>
    </p:spTree>
    <p:extLst>
      <p:ext uri="{BB962C8B-B14F-4D97-AF65-F5344CB8AC3E}">
        <p14:creationId xmlns:p14="http://schemas.microsoft.com/office/powerpoint/2010/main" val="30782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47C2-A8B0-4AA0-B755-3BA418A5BDE3}"/>
              </a:ext>
            </a:extLst>
          </p:cNvPr>
          <p:cNvSpPr>
            <a:spLocks noGrp="1"/>
          </p:cNvSpPr>
          <p:nvPr>
            <p:ph type="title"/>
          </p:nvPr>
        </p:nvSpPr>
        <p:spPr>
          <a:xfrm>
            <a:off x="457200" y="0"/>
            <a:ext cx="8229600" cy="1143000"/>
          </a:xfrm>
        </p:spPr>
        <p:txBody>
          <a:bodyPr>
            <a:normAutofit fontScale="90000"/>
          </a:bodyPr>
          <a:lstStyle/>
          <a:p>
            <a:r>
              <a:rPr lang="en-US" dirty="0">
                <a:latin typeface="Rockwell" panose="02060603020205020403" pitchFamily="18" charset="0"/>
              </a:rPr>
              <a:t>Structural Not Programmatic Reform</a:t>
            </a:r>
          </a:p>
        </p:txBody>
      </p:sp>
      <p:sp>
        <p:nvSpPr>
          <p:cNvPr id="4" name="TextBox 3">
            <a:extLst>
              <a:ext uri="{FF2B5EF4-FFF2-40B4-BE49-F238E27FC236}">
                <a16:creationId xmlns:a16="http://schemas.microsoft.com/office/drawing/2014/main" id="{167B91A3-A79F-4FDC-8D91-3C042706F11A}"/>
              </a:ext>
            </a:extLst>
          </p:cNvPr>
          <p:cNvSpPr txBox="1"/>
          <p:nvPr/>
        </p:nvSpPr>
        <p:spPr>
          <a:xfrm>
            <a:off x="380999" y="1143000"/>
            <a:ext cx="4191001" cy="4401205"/>
          </a:xfrm>
          <a:prstGeom prst="rect">
            <a:avLst/>
          </a:prstGeom>
          <a:noFill/>
        </p:spPr>
        <p:txBody>
          <a:bodyPr wrap="square" rtlCol="0">
            <a:spAutoFit/>
          </a:bodyPr>
          <a:lstStyle/>
          <a:p>
            <a:r>
              <a:rPr lang="en-US" sz="2800" b="1" u="sng" dirty="0">
                <a:latin typeface="Rockwell" panose="02060603020205020403" pitchFamily="18" charset="0"/>
              </a:rPr>
              <a:t>Programmatic Reform</a:t>
            </a:r>
          </a:p>
          <a:p>
            <a:endParaRPr lang="en-US" sz="2800" dirty="0">
              <a:latin typeface="Rockwell" panose="02060603020205020403" pitchFamily="18" charset="0"/>
            </a:endParaRPr>
          </a:p>
          <a:p>
            <a:r>
              <a:rPr lang="en-US" sz="2800" dirty="0">
                <a:latin typeface="Rockwell" panose="02060603020205020403" pitchFamily="18" charset="0"/>
              </a:rPr>
              <a:t>Small locus of control</a:t>
            </a:r>
          </a:p>
          <a:p>
            <a:endParaRPr lang="en-US" sz="2800" dirty="0">
              <a:latin typeface="Rockwell" panose="02060603020205020403" pitchFamily="18" charset="0"/>
            </a:endParaRPr>
          </a:p>
          <a:p>
            <a:r>
              <a:rPr lang="en-US" sz="2800" dirty="0">
                <a:latin typeface="Rockwell" panose="02060603020205020403" pitchFamily="18" charset="0"/>
              </a:rPr>
              <a:t>Limited scale</a:t>
            </a:r>
          </a:p>
          <a:p>
            <a:endParaRPr lang="en-US" sz="2800" dirty="0">
              <a:latin typeface="Rockwell" panose="02060603020205020403" pitchFamily="18" charset="0"/>
            </a:endParaRPr>
          </a:p>
          <a:p>
            <a:r>
              <a:rPr lang="en-US" sz="2800" dirty="0">
                <a:latin typeface="Rockwell" panose="02060603020205020403" pitchFamily="18" charset="0"/>
              </a:rPr>
              <a:t>Limited impact</a:t>
            </a:r>
          </a:p>
          <a:p>
            <a:endParaRPr lang="en-US" sz="2800" dirty="0">
              <a:latin typeface="Rockwell" panose="02060603020205020403" pitchFamily="18" charset="0"/>
            </a:endParaRPr>
          </a:p>
          <a:p>
            <a:r>
              <a:rPr lang="en-US" sz="2800" dirty="0">
                <a:latin typeface="Rockwell" panose="02060603020205020403" pitchFamily="18" charset="0"/>
              </a:rPr>
              <a:t>Doesn’t impact the culture</a:t>
            </a:r>
          </a:p>
        </p:txBody>
      </p:sp>
      <p:sp>
        <p:nvSpPr>
          <p:cNvPr id="5" name="TextBox 4">
            <a:extLst>
              <a:ext uri="{FF2B5EF4-FFF2-40B4-BE49-F238E27FC236}">
                <a16:creationId xmlns:a16="http://schemas.microsoft.com/office/drawing/2014/main" id="{FB5A12E5-293B-4047-A531-35DD8B276668}"/>
              </a:ext>
            </a:extLst>
          </p:cNvPr>
          <p:cNvSpPr txBox="1"/>
          <p:nvPr/>
        </p:nvSpPr>
        <p:spPr>
          <a:xfrm>
            <a:off x="4800601" y="1143000"/>
            <a:ext cx="3886199" cy="3970318"/>
          </a:xfrm>
          <a:prstGeom prst="rect">
            <a:avLst/>
          </a:prstGeom>
          <a:noFill/>
        </p:spPr>
        <p:txBody>
          <a:bodyPr wrap="square" rtlCol="0">
            <a:spAutoFit/>
          </a:bodyPr>
          <a:lstStyle/>
          <a:p>
            <a:r>
              <a:rPr lang="en-US" sz="2800" b="1" u="sng" dirty="0">
                <a:latin typeface="Rockwell" panose="02060603020205020403" pitchFamily="18" charset="0"/>
              </a:rPr>
              <a:t>Structural Reform</a:t>
            </a:r>
          </a:p>
          <a:p>
            <a:endParaRPr lang="en-US" sz="2800" dirty="0">
              <a:latin typeface="Rockwell" panose="02060603020205020403" pitchFamily="18" charset="0"/>
            </a:endParaRPr>
          </a:p>
          <a:p>
            <a:r>
              <a:rPr lang="en-US" sz="2800" dirty="0">
                <a:latin typeface="Rockwell" panose="02060603020205020403" pitchFamily="18" charset="0"/>
              </a:rPr>
              <a:t>Collaborative control</a:t>
            </a:r>
          </a:p>
          <a:p>
            <a:endParaRPr lang="en-US" sz="2800" dirty="0">
              <a:latin typeface="Rockwell" panose="02060603020205020403" pitchFamily="18" charset="0"/>
            </a:endParaRPr>
          </a:p>
          <a:p>
            <a:r>
              <a:rPr lang="en-US" sz="2800" dirty="0">
                <a:latin typeface="Rockwell" panose="02060603020205020403" pitchFamily="18" charset="0"/>
              </a:rPr>
              <a:t>Absolute scale</a:t>
            </a:r>
          </a:p>
          <a:p>
            <a:endParaRPr lang="en-US" sz="2800" dirty="0">
              <a:latin typeface="Rockwell" panose="02060603020205020403" pitchFamily="18" charset="0"/>
            </a:endParaRPr>
          </a:p>
          <a:p>
            <a:r>
              <a:rPr lang="en-US" sz="2800" dirty="0">
                <a:latin typeface="Rockwell" panose="02060603020205020403" pitchFamily="18" charset="0"/>
              </a:rPr>
              <a:t>Maximum impact</a:t>
            </a:r>
          </a:p>
          <a:p>
            <a:endParaRPr lang="en-US" sz="2800" dirty="0">
              <a:latin typeface="Rockwell" panose="02060603020205020403" pitchFamily="18" charset="0"/>
            </a:endParaRPr>
          </a:p>
          <a:p>
            <a:r>
              <a:rPr lang="en-US" sz="2800" dirty="0">
                <a:latin typeface="Rockwell" panose="02060603020205020403" pitchFamily="18" charset="0"/>
              </a:rPr>
              <a:t>Cultural reform </a:t>
            </a:r>
          </a:p>
        </p:txBody>
      </p:sp>
    </p:spTree>
    <p:extLst>
      <p:ext uri="{BB962C8B-B14F-4D97-AF65-F5344CB8AC3E}">
        <p14:creationId xmlns:p14="http://schemas.microsoft.com/office/powerpoint/2010/main" val="411697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90">
            <a:extLst>
              <a:ext uri="{FF2B5EF4-FFF2-40B4-BE49-F238E27FC236}">
                <a16:creationId xmlns:a16="http://schemas.microsoft.com/office/drawing/2014/main" id="{E9AE91C7-691E-440C-8EE2-D1B68D07B228}"/>
              </a:ext>
            </a:extLst>
          </p:cNvPr>
          <p:cNvPicPr preferRelativeResize="0"/>
          <p:nvPr/>
        </p:nvPicPr>
        <p:blipFill rotWithShape="1">
          <a:blip r:embed="rId2">
            <a:alphaModFix/>
          </a:blip>
          <a:srcRect/>
          <a:stretch/>
        </p:blipFill>
        <p:spPr>
          <a:xfrm>
            <a:off x="-152400" y="-16933"/>
            <a:ext cx="9448800" cy="6153109"/>
          </a:xfrm>
          <a:prstGeom prst="rect">
            <a:avLst/>
          </a:prstGeom>
          <a:noFill/>
          <a:ln>
            <a:noFill/>
          </a:ln>
        </p:spPr>
      </p:pic>
    </p:spTree>
    <p:extLst>
      <p:ext uri="{BB962C8B-B14F-4D97-AF65-F5344CB8AC3E}">
        <p14:creationId xmlns:p14="http://schemas.microsoft.com/office/powerpoint/2010/main" val="405357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2"/>
          <p:cNvSpPr>
            <a:spLocks noGrp="1"/>
          </p:cNvSpPr>
          <p:nvPr>
            <p:ph type="title"/>
          </p:nvPr>
        </p:nvSpPr>
        <p:spPr>
          <a:xfrm>
            <a:off x="1694542" y="1393032"/>
            <a:ext cx="5939258" cy="707021"/>
          </a:xfrm>
          <a:solidFill>
            <a:srgbClr val="FFFF00"/>
          </a:solidFill>
          <a:ln w="38100" cmpd="sng"/>
        </p:spPr>
        <p:style>
          <a:lnRef idx="2">
            <a:schemeClr val="dk1"/>
          </a:lnRef>
          <a:fillRef idx="1">
            <a:schemeClr val="lt1"/>
          </a:fillRef>
          <a:effectRef idx="0">
            <a:schemeClr val="dk1"/>
          </a:effectRef>
          <a:fontRef idx="minor">
            <a:schemeClr val="dk1"/>
          </a:fontRef>
        </p:style>
        <p:txBody>
          <a:bodyPr>
            <a:normAutofit fontScale="90000"/>
          </a:bodyPr>
          <a:lstStyle/>
          <a:p>
            <a:r>
              <a:rPr lang="en-US" sz="2400" dirty="0">
                <a:latin typeface="Arial" charset="0"/>
                <a:cs typeface="Tahoma" charset="0"/>
              </a:rPr>
              <a:t>GENERAL EDUCATION REQUIREMENTS</a:t>
            </a:r>
            <a:br>
              <a:rPr lang="en-US" sz="2400" dirty="0">
                <a:latin typeface="Arial" charset="0"/>
                <a:cs typeface="Tahoma" charset="0"/>
              </a:rPr>
            </a:br>
            <a:r>
              <a:rPr lang="en-US" sz="1650" dirty="0">
                <a:latin typeface="Arial" charset="0"/>
                <a:cs typeface="Tahoma" charset="0"/>
              </a:rPr>
              <a:t>(Select 12 courses from this list of more than 300)</a:t>
            </a:r>
          </a:p>
        </p:txBody>
      </p:sp>
      <p:sp>
        <p:nvSpPr>
          <p:cNvPr id="2" name="Slide Number Placeholder 1"/>
          <p:cNvSpPr>
            <a:spLocks noGrp="1"/>
          </p:cNvSpPr>
          <p:nvPr>
            <p:ph type="sldNum" sz="quarter" idx="4294967295"/>
          </p:nvPr>
        </p:nvSpPr>
        <p:spPr/>
        <p:txBody>
          <a:bodyPr/>
          <a:lstStyle/>
          <a:p>
            <a:pPr>
              <a:defRPr/>
            </a:pPr>
            <a:endParaRPr lang="en-US" dirty="0">
              <a:solidFill>
                <a:prstClr val="black">
                  <a:tint val="75000"/>
                </a:prstClr>
              </a:solidFill>
            </a:endParaRPr>
          </a:p>
        </p:txBody>
      </p:sp>
      <p:pic>
        <p:nvPicPr>
          <p:cNvPr id="68610" name="Picture 3" descr="Screen Shot 2013-03-26 at 6.19.3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448800" cy="7086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178594" y="321469"/>
            <a:ext cx="8786813" cy="476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r>
              <a:rPr lang="en-US" sz="3094" b="1" dirty="0">
                <a:solidFill>
                  <a:schemeClr val="bg1"/>
                </a:solidFill>
                <a:latin typeface="Rockwell" charset="0"/>
                <a:ea typeface="Rockwell" charset="0"/>
                <a:cs typeface="Rockwell" charset="0"/>
              </a:rPr>
              <a:t>The Challenge of GE  </a:t>
            </a:r>
          </a:p>
        </p:txBody>
      </p:sp>
    </p:spTree>
    <p:extLst>
      <p:ext uri="{BB962C8B-B14F-4D97-AF65-F5344CB8AC3E}">
        <p14:creationId xmlns:p14="http://schemas.microsoft.com/office/powerpoint/2010/main" val="252321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25CFA6D-E0C3-48B9-95CC-5CE8B033D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5200"/>
            <a:ext cx="9296400" cy="7068399"/>
          </a:xfrm>
          <a:prstGeom prst="rect">
            <a:avLst/>
          </a:prstGeom>
        </p:spPr>
      </p:pic>
    </p:spTree>
    <p:extLst>
      <p:ext uri="{BB962C8B-B14F-4D97-AF65-F5344CB8AC3E}">
        <p14:creationId xmlns:p14="http://schemas.microsoft.com/office/powerpoint/2010/main" val="229900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panose="02060603020205020403" pitchFamily="18" charset="0"/>
              </a:rPr>
              <a:t>Guided Pathways Support  </a:t>
            </a:r>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dirty="0">
                <a:latin typeface="Rockwell" panose="02060603020205020403" pitchFamily="18" charset="0"/>
              </a:rPr>
              <a:t>Central Valley regional support primed for expansion</a:t>
            </a:r>
          </a:p>
          <a:p>
            <a:r>
              <a:rPr lang="en-US" dirty="0">
                <a:latin typeface="Rockwell" panose="02060603020205020403" pitchFamily="18" charset="0"/>
              </a:rPr>
              <a:t>Field Notes</a:t>
            </a:r>
          </a:p>
          <a:p>
            <a:r>
              <a:rPr lang="en-US" dirty="0">
                <a:latin typeface="Rockwell" panose="02060603020205020403" pitchFamily="18" charset="0"/>
              </a:rPr>
              <a:t>Online learning </a:t>
            </a:r>
          </a:p>
          <a:p>
            <a:r>
              <a:rPr lang="en-US" dirty="0">
                <a:latin typeface="Rockwell" panose="02060603020205020403" pitchFamily="18" charset="0"/>
              </a:rPr>
              <a:t>GP Connect </a:t>
            </a:r>
          </a:p>
          <a:p>
            <a:r>
              <a:rPr lang="en-US" dirty="0">
                <a:latin typeface="Rockwell" panose="02060603020205020403" pitchFamily="18" charset="0"/>
              </a:rPr>
              <a:t>Role-Alike convenings</a:t>
            </a:r>
          </a:p>
          <a:p>
            <a:r>
              <a:rPr lang="en-US" dirty="0">
                <a:latin typeface="Rockwell" panose="02060603020205020403" pitchFamily="18" charset="0"/>
              </a:rPr>
              <a:t>Guided “</a:t>
            </a:r>
            <a:r>
              <a:rPr lang="en-US" dirty="0" err="1">
                <a:latin typeface="Rockwell" panose="02060603020205020403" pitchFamily="18" charset="0"/>
              </a:rPr>
              <a:t>collaboratory</a:t>
            </a:r>
            <a:r>
              <a:rPr lang="en-US" dirty="0">
                <a:latin typeface="Rockwell" panose="02060603020205020403" pitchFamily="18" charset="0"/>
              </a:rPr>
              <a:t>” events</a:t>
            </a:r>
          </a:p>
          <a:p>
            <a:r>
              <a:rPr lang="en-US" dirty="0">
                <a:latin typeface="Rockwell" panose="02060603020205020403" pitchFamily="18" charset="0"/>
              </a:rPr>
              <a:t>Campus pairing </a:t>
            </a:r>
          </a:p>
          <a:p>
            <a:pPr marL="0" indent="0">
              <a:buNone/>
            </a:pPr>
            <a:endParaRPr lang="en-US" sz="2800" dirty="0"/>
          </a:p>
          <a:p>
            <a:pPr marL="0" indent="0">
              <a:buNone/>
            </a:pPr>
            <a:endParaRPr lang="en-US" dirty="0"/>
          </a:p>
          <a:p>
            <a:endParaRPr lang="en-US" dirty="0"/>
          </a:p>
        </p:txBody>
      </p:sp>
    </p:spTree>
    <p:extLst>
      <p:ext uri="{BB962C8B-B14F-4D97-AF65-F5344CB8AC3E}">
        <p14:creationId xmlns:p14="http://schemas.microsoft.com/office/powerpoint/2010/main" val="218846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F3014F-352D-412F-B2EE-AB4F1A284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486400"/>
          </a:xfrm>
          <a:prstGeom prst="rect">
            <a:avLst/>
          </a:prstGeom>
        </p:spPr>
      </p:pic>
    </p:spTree>
    <p:extLst>
      <p:ext uri="{BB962C8B-B14F-4D97-AF65-F5344CB8AC3E}">
        <p14:creationId xmlns:p14="http://schemas.microsoft.com/office/powerpoint/2010/main" val="1428325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415B-F977-4784-A475-276ABC55D308}"/>
              </a:ext>
            </a:extLst>
          </p:cNvPr>
          <p:cNvSpPr>
            <a:spLocks noGrp="1"/>
          </p:cNvSpPr>
          <p:nvPr>
            <p:ph type="title"/>
          </p:nvPr>
        </p:nvSpPr>
        <p:spPr>
          <a:xfrm>
            <a:off x="609965" y="592393"/>
            <a:ext cx="8116594" cy="541682"/>
          </a:xfrm>
        </p:spPr>
        <p:txBody>
          <a:bodyPr>
            <a:normAutofit/>
          </a:bodyPr>
          <a:lstStyle/>
          <a:p>
            <a:r>
              <a:rPr lang="en-US" sz="2700" dirty="0"/>
              <a:t>Synergy of Efforts to the Vision and Guided Pathways </a:t>
            </a:r>
          </a:p>
        </p:txBody>
      </p:sp>
      <p:sp>
        <p:nvSpPr>
          <p:cNvPr id="6" name="Rectangle 5">
            <a:extLst>
              <a:ext uri="{FF2B5EF4-FFF2-40B4-BE49-F238E27FC236}">
                <a16:creationId xmlns:a16="http://schemas.microsoft.com/office/drawing/2014/main" id="{EEE8CAA2-C40E-4259-9E9A-A0E48E9D39F4}"/>
              </a:ext>
            </a:extLst>
          </p:cNvPr>
          <p:cNvSpPr/>
          <p:nvPr/>
        </p:nvSpPr>
        <p:spPr>
          <a:xfrm>
            <a:off x="417443" y="1440317"/>
            <a:ext cx="2613992" cy="3984987"/>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1A710759-5BC9-4941-B120-288CFBED1A33}"/>
              </a:ext>
            </a:extLst>
          </p:cNvPr>
          <p:cNvSpPr/>
          <p:nvPr/>
        </p:nvSpPr>
        <p:spPr>
          <a:xfrm>
            <a:off x="3260035" y="1432694"/>
            <a:ext cx="2613992" cy="3984987"/>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368BCE26-CA4D-481C-AC2A-50EF25C5AFEA}"/>
              </a:ext>
            </a:extLst>
          </p:cNvPr>
          <p:cNvSpPr/>
          <p:nvPr/>
        </p:nvSpPr>
        <p:spPr>
          <a:xfrm>
            <a:off x="6163555" y="1432694"/>
            <a:ext cx="2613992" cy="398498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9AB888D4-D9B6-401C-894A-D050CD17785C}"/>
              </a:ext>
            </a:extLst>
          </p:cNvPr>
          <p:cNvSpPr txBox="1"/>
          <p:nvPr/>
        </p:nvSpPr>
        <p:spPr>
          <a:xfrm>
            <a:off x="417443" y="1432696"/>
            <a:ext cx="2315817" cy="4108817"/>
          </a:xfrm>
          <a:prstGeom prst="rect">
            <a:avLst/>
          </a:prstGeom>
          <a:noFill/>
        </p:spPr>
        <p:txBody>
          <a:bodyPr wrap="square" rtlCol="0">
            <a:spAutoFit/>
          </a:bodyPr>
          <a:lstStyle/>
          <a:p>
            <a:r>
              <a:rPr lang="en-US" dirty="0">
                <a:solidFill>
                  <a:schemeClr val="bg1"/>
                </a:solidFill>
              </a:rPr>
              <a:t>Policy Connections:</a:t>
            </a:r>
          </a:p>
          <a:p>
            <a:endParaRPr lang="en-US" dirty="0">
              <a:solidFill>
                <a:schemeClr val="bg1"/>
              </a:solidFill>
            </a:endParaRPr>
          </a:p>
          <a:p>
            <a:r>
              <a:rPr lang="en-US" dirty="0">
                <a:solidFill>
                  <a:schemeClr val="bg1"/>
                </a:solidFill>
              </a:rPr>
              <a:t>AB 705 and Basic Skills Reforms</a:t>
            </a:r>
          </a:p>
          <a:p>
            <a:endParaRPr lang="en-US" dirty="0">
              <a:solidFill>
                <a:schemeClr val="bg1"/>
              </a:solidFill>
            </a:endParaRPr>
          </a:p>
          <a:p>
            <a:r>
              <a:rPr lang="en-US" dirty="0">
                <a:solidFill>
                  <a:schemeClr val="bg1"/>
                </a:solidFill>
              </a:rPr>
              <a:t>AB 19 to support affordability</a:t>
            </a:r>
          </a:p>
          <a:p>
            <a:endParaRPr lang="en-US" dirty="0">
              <a:solidFill>
                <a:schemeClr val="bg1"/>
              </a:solidFill>
            </a:endParaRPr>
          </a:p>
          <a:p>
            <a:r>
              <a:rPr lang="en-US" dirty="0">
                <a:solidFill>
                  <a:schemeClr val="bg1"/>
                </a:solidFill>
              </a:rPr>
              <a:t>Intersegmental alignment with the ADTs</a:t>
            </a:r>
          </a:p>
          <a:p>
            <a:endParaRPr lang="en-US" dirty="0">
              <a:solidFill>
                <a:schemeClr val="bg1"/>
              </a:solidFill>
            </a:endParaRPr>
          </a:p>
          <a:p>
            <a:r>
              <a:rPr lang="en-US" dirty="0">
                <a:solidFill>
                  <a:schemeClr val="bg1"/>
                </a:solidFill>
              </a:rPr>
              <a:t>Regulatory Reform</a:t>
            </a:r>
          </a:p>
          <a:p>
            <a:endParaRPr lang="en-US" sz="1350" dirty="0">
              <a:solidFill>
                <a:schemeClr val="bg1"/>
              </a:solidFill>
            </a:endParaRPr>
          </a:p>
          <a:p>
            <a:endParaRPr lang="en-US" sz="1350" dirty="0">
              <a:solidFill>
                <a:schemeClr val="bg1"/>
              </a:solidFill>
            </a:endParaRPr>
          </a:p>
        </p:txBody>
      </p:sp>
      <p:sp>
        <p:nvSpPr>
          <p:cNvPr id="10" name="TextBox 9">
            <a:extLst>
              <a:ext uri="{FF2B5EF4-FFF2-40B4-BE49-F238E27FC236}">
                <a16:creationId xmlns:a16="http://schemas.microsoft.com/office/drawing/2014/main" id="{97A64C8F-98C5-4995-860B-5CCF7AF69151}"/>
              </a:ext>
            </a:extLst>
          </p:cNvPr>
          <p:cNvSpPr txBox="1"/>
          <p:nvPr/>
        </p:nvSpPr>
        <p:spPr>
          <a:xfrm>
            <a:off x="3274943" y="1432696"/>
            <a:ext cx="2315817" cy="3000821"/>
          </a:xfrm>
          <a:prstGeom prst="rect">
            <a:avLst/>
          </a:prstGeom>
          <a:noFill/>
        </p:spPr>
        <p:txBody>
          <a:bodyPr wrap="square" rtlCol="0">
            <a:spAutoFit/>
          </a:bodyPr>
          <a:lstStyle/>
          <a:p>
            <a:r>
              <a:rPr lang="en-US" dirty="0">
                <a:solidFill>
                  <a:schemeClr val="bg1"/>
                </a:solidFill>
              </a:rPr>
              <a:t>Fiscal Reform: </a:t>
            </a:r>
          </a:p>
          <a:p>
            <a:endParaRPr lang="en-US" dirty="0">
              <a:solidFill>
                <a:schemeClr val="bg1"/>
              </a:solidFill>
            </a:endParaRPr>
          </a:p>
          <a:p>
            <a:r>
              <a:rPr lang="en-US" dirty="0">
                <a:solidFill>
                  <a:schemeClr val="bg1"/>
                </a:solidFill>
              </a:rPr>
              <a:t>Categorial funds and integration</a:t>
            </a:r>
          </a:p>
          <a:p>
            <a:endParaRPr lang="en-US" dirty="0">
              <a:solidFill>
                <a:schemeClr val="bg1"/>
              </a:solidFill>
            </a:endParaRPr>
          </a:p>
          <a:p>
            <a:r>
              <a:rPr lang="en-US" dirty="0">
                <a:solidFill>
                  <a:schemeClr val="bg1"/>
                </a:solidFill>
              </a:rPr>
              <a:t>GP allocations </a:t>
            </a:r>
          </a:p>
          <a:p>
            <a:endParaRPr lang="en-US" dirty="0">
              <a:solidFill>
                <a:schemeClr val="bg1"/>
              </a:solidFill>
            </a:endParaRPr>
          </a:p>
          <a:p>
            <a:r>
              <a:rPr lang="en-US" dirty="0">
                <a:solidFill>
                  <a:schemeClr val="bg1"/>
                </a:solidFill>
              </a:rPr>
              <a:t>Funding formula proposal </a:t>
            </a:r>
          </a:p>
          <a:p>
            <a:endParaRPr lang="en-US" sz="1350" dirty="0">
              <a:solidFill>
                <a:schemeClr val="bg1"/>
              </a:solidFill>
            </a:endParaRPr>
          </a:p>
          <a:p>
            <a:endParaRPr lang="en-US" sz="1350" dirty="0">
              <a:solidFill>
                <a:schemeClr val="bg1"/>
              </a:solidFill>
            </a:endParaRPr>
          </a:p>
        </p:txBody>
      </p:sp>
      <p:sp>
        <p:nvSpPr>
          <p:cNvPr id="11" name="TextBox 10">
            <a:extLst>
              <a:ext uri="{FF2B5EF4-FFF2-40B4-BE49-F238E27FC236}">
                <a16:creationId xmlns:a16="http://schemas.microsoft.com/office/drawing/2014/main" id="{94CC81D3-9459-41D7-BAA1-4530B9FD3D28}"/>
              </a:ext>
            </a:extLst>
          </p:cNvPr>
          <p:cNvSpPr txBox="1"/>
          <p:nvPr/>
        </p:nvSpPr>
        <p:spPr>
          <a:xfrm>
            <a:off x="6146622" y="1440317"/>
            <a:ext cx="2664980" cy="3554819"/>
          </a:xfrm>
          <a:prstGeom prst="rect">
            <a:avLst/>
          </a:prstGeom>
          <a:noFill/>
        </p:spPr>
        <p:txBody>
          <a:bodyPr wrap="square" rtlCol="0">
            <a:spAutoFit/>
          </a:bodyPr>
          <a:lstStyle/>
          <a:p>
            <a:r>
              <a:rPr lang="en-US" dirty="0">
                <a:solidFill>
                  <a:schemeClr val="bg1"/>
                </a:solidFill>
              </a:rPr>
              <a:t>Professional Development and Planning Alignment</a:t>
            </a:r>
          </a:p>
          <a:p>
            <a:endParaRPr lang="en-US" dirty="0">
              <a:solidFill>
                <a:schemeClr val="bg1"/>
              </a:solidFill>
            </a:endParaRPr>
          </a:p>
          <a:p>
            <a:r>
              <a:rPr lang="en-US" dirty="0">
                <a:solidFill>
                  <a:schemeClr val="bg1"/>
                </a:solidFill>
              </a:rPr>
              <a:t>Metrics simplification </a:t>
            </a:r>
          </a:p>
          <a:p>
            <a:endParaRPr lang="en-US" dirty="0">
              <a:solidFill>
                <a:schemeClr val="bg1"/>
              </a:solidFill>
            </a:endParaRPr>
          </a:p>
          <a:p>
            <a:r>
              <a:rPr lang="en-US" dirty="0">
                <a:solidFill>
                  <a:schemeClr val="bg1"/>
                </a:solidFill>
              </a:rPr>
              <a:t>Professional Learning Network amplification and capacity-building </a:t>
            </a:r>
          </a:p>
          <a:p>
            <a:endParaRPr lang="en-US" dirty="0">
              <a:solidFill>
                <a:schemeClr val="bg1"/>
              </a:solidFill>
            </a:endParaRPr>
          </a:p>
          <a:p>
            <a:r>
              <a:rPr lang="en-US" dirty="0">
                <a:solidFill>
                  <a:schemeClr val="bg1"/>
                </a:solidFill>
              </a:rPr>
              <a:t>NOVA and systemic tool support </a:t>
            </a:r>
          </a:p>
          <a:p>
            <a:endParaRPr lang="en-US" sz="1350" dirty="0">
              <a:solidFill>
                <a:schemeClr val="bg1"/>
              </a:solidFill>
            </a:endParaRPr>
          </a:p>
          <a:p>
            <a:endParaRPr lang="en-US" sz="1350" dirty="0">
              <a:solidFill>
                <a:schemeClr val="bg1"/>
              </a:solidFill>
            </a:endParaRPr>
          </a:p>
        </p:txBody>
      </p:sp>
    </p:spTree>
    <p:extLst>
      <p:ext uri="{BB962C8B-B14F-4D97-AF65-F5344CB8AC3E}">
        <p14:creationId xmlns:p14="http://schemas.microsoft.com/office/powerpoint/2010/main" val="184322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07D5-3843-438F-A7D2-082A4278E520}"/>
              </a:ext>
            </a:extLst>
          </p:cNvPr>
          <p:cNvSpPr>
            <a:spLocks noGrp="1"/>
          </p:cNvSpPr>
          <p:nvPr>
            <p:ph type="title"/>
          </p:nvPr>
        </p:nvSpPr>
        <p:spPr/>
        <p:txBody>
          <a:bodyPr/>
          <a:lstStyle/>
          <a:p>
            <a:r>
              <a:rPr lang="en-US" dirty="0">
                <a:latin typeface="Rockwell" panose="02060603020205020403" pitchFamily="18" charset="0"/>
              </a:rPr>
              <a:t>Lead from Where You Stand </a:t>
            </a:r>
          </a:p>
        </p:txBody>
      </p:sp>
      <p:pic>
        <p:nvPicPr>
          <p:cNvPr id="5" name="Picture 4">
            <a:extLst>
              <a:ext uri="{FF2B5EF4-FFF2-40B4-BE49-F238E27FC236}">
                <a16:creationId xmlns:a16="http://schemas.microsoft.com/office/drawing/2014/main" id="{B3EF004E-73C6-416E-94AB-18880E47A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5816"/>
            <a:ext cx="9144000" cy="4406368"/>
          </a:xfrm>
          <a:prstGeom prst="rect">
            <a:avLst/>
          </a:prstGeom>
        </p:spPr>
      </p:pic>
    </p:spTree>
    <p:extLst>
      <p:ext uri="{BB962C8B-B14F-4D97-AF65-F5344CB8AC3E}">
        <p14:creationId xmlns:p14="http://schemas.microsoft.com/office/powerpoint/2010/main" val="335725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88292" y="321469"/>
            <a:ext cx="4806509" cy="741613"/>
          </a:xfrm>
          <a:prstGeom prst="rect">
            <a:avLst/>
          </a:prstGeom>
          <a:noFill/>
        </p:spPr>
        <p:txBody>
          <a:bodyPr wrap="none" rtlCol="0">
            <a:spAutoFit/>
          </a:bodyPr>
          <a:lstStyle/>
          <a:p>
            <a:r>
              <a:rPr lang="en-US" sz="4219" b="1" dirty="0">
                <a:solidFill>
                  <a:schemeClr val="bg1"/>
                </a:solidFill>
                <a:latin typeface="Rockwell" charset="0"/>
                <a:ea typeface="Rockwell" charset="0"/>
                <a:cs typeface="Rockwell" charset="0"/>
              </a:rPr>
              <a:t>Guided Pathways</a:t>
            </a:r>
          </a:p>
        </p:txBody>
      </p:sp>
      <p:sp>
        <p:nvSpPr>
          <p:cNvPr id="13" name="Title 1">
            <a:extLst>
              <a:ext uri="{FF2B5EF4-FFF2-40B4-BE49-F238E27FC236}">
                <a16:creationId xmlns:a16="http://schemas.microsoft.com/office/drawing/2014/main" id="{DEA21B73-B078-448F-851D-876EB3A46575}"/>
              </a:ext>
            </a:extLst>
          </p:cNvPr>
          <p:cNvSpPr>
            <a:spLocks noGrp="1"/>
          </p:cNvSpPr>
          <p:nvPr>
            <p:ph type="title"/>
          </p:nvPr>
        </p:nvSpPr>
        <p:spPr>
          <a:xfrm>
            <a:off x="1028644" y="1054517"/>
            <a:ext cx="4725003" cy="932036"/>
          </a:xfrm>
        </p:spPr>
        <p:txBody>
          <a:bodyPr>
            <a:noAutofit/>
          </a:bodyPr>
          <a:lstStyle/>
          <a:p>
            <a:pPr algn="l"/>
            <a:r>
              <a:rPr lang="en-US" sz="3234" b="1" dirty="0">
                <a:solidFill>
                  <a:srgbClr val="002060"/>
                </a:solidFill>
                <a:latin typeface="Rockwell" panose="02060603020205020403" pitchFamily="18" charset="0"/>
              </a:rPr>
              <a:t>Goal 1:</a:t>
            </a:r>
          </a:p>
        </p:txBody>
      </p:sp>
      <p:sp>
        <p:nvSpPr>
          <p:cNvPr id="14" name="Title 1">
            <a:extLst>
              <a:ext uri="{FF2B5EF4-FFF2-40B4-BE49-F238E27FC236}">
                <a16:creationId xmlns:a16="http://schemas.microsoft.com/office/drawing/2014/main" id="{DEA21B73-B078-448F-851D-876EB3A46575}"/>
              </a:ext>
            </a:extLst>
          </p:cNvPr>
          <p:cNvSpPr txBox="1">
            <a:spLocks/>
          </p:cNvSpPr>
          <p:nvPr/>
        </p:nvSpPr>
        <p:spPr>
          <a:xfrm>
            <a:off x="1132681" y="3901917"/>
            <a:ext cx="4725003" cy="932036"/>
          </a:xfrm>
          <a:prstGeom prst="rect">
            <a:avLst/>
          </a:prstGeom>
        </p:spPr>
        <p:txBody>
          <a:bodyPr vert="horz" lIns="64294" tIns="32147" rIns="64294" bIns="32147"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3234" dirty="0">
                <a:solidFill>
                  <a:srgbClr val="002060"/>
                </a:solidFill>
                <a:latin typeface="Rockwell" panose="02060603020205020403" pitchFamily="18" charset="0"/>
              </a:rPr>
              <a:t>Goal 3:</a:t>
            </a:r>
          </a:p>
        </p:txBody>
      </p:sp>
      <p:sp>
        <p:nvSpPr>
          <p:cNvPr id="15" name="Title 1">
            <a:extLst>
              <a:ext uri="{FF2B5EF4-FFF2-40B4-BE49-F238E27FC236}">
                <a16:creationId xmlns:a16="http://schemas.microsoft.com/office/drawing/2014/main" id="{DEA21B73-B078-448F-851D-876EB3A46575}"/>
              </a:ext>
            </a:extLst>
          </p:cNvPr>
          <p:cNvSpPr txBox="1">
            <a:spLocks/>
          </p:cNvSpPr>
          <p:nvPr/>
        </p:nvSpPr>
        <p:spPr>
          <a:xfrm>
            <a:off x="1073414" y="2478217"/>
            <a:ext cx="4725003" cy="932036"/>
          </a:xfrm>
          <a:prstGeom prst="rect">
            <a:avLst/>
          </a:prstGeom>
        </p:spPr>
        <p:txBody>
          <a:bodyPr vert="horz" lIns="64294" tIns="32147" rIns="64294" bIns="32147"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3234" dirty="0">
                <a:solidFill>
                  <a:srgbClr val="002060"/>
                </a:solidFill>
                <a:latin typeface="Rockwell" panose="02060603020205020403" pitchFamily="18" charset="0"/>
              </a:rPr>
              <a:t>Goal 2:</a:t>
            </a:r>
          </a:p>
        </p:txBody>
      </p:sp>
      <p:pic>
        <p:nvPicPr>
          <p:cNvPr id="16" name="Graphic 3">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173" y="1969620"/>
            <a:ext cx="584901" cy="590116"/>
          </a:xfrm>
          <a:prstGeom prst="rect">
            <a:avLst/>
          </a:prstGeom>
        </p:spPr>
      </p:pic>
      <p:pic>
        <p:nvPicPr>
          <p:cNvPr id="17" name="Graphic 3">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175585" flipH="1">
            <a:off x="217191" y="3399462"/>
            <a:ext cx="652574" cy="581277"/>
          </a:xfrm>
          <a:prstGeom prst="rect">
            <a:avLst/>
          </a:prstGeom>
        </p:spPr>
      </p:pic>
      <p:pic>
        <p:nvPicPr>
          <p:cNvPr id="18" name="Graphic 3">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881" y="4820465"/>
            <a:ext cx="584902" cy="590117"/>
          </a:xfrm>
          <a:prstGeom prst="rect">
            <a:avLst/>
          </a:prstGeom>
        </p:spPr>
      </p:pic>
      <p:sp>
        <p:nvSpPr>
          <p:cNvPr id="2" name="Rectangle 1"/>
          <p:cNvSpPr/>
          <p:nvPr/>
        </p:nvSpPr>
        <p:spPr>
          <a:xfrm rot="10800000" flipV="1">
            <a:off x="1028644" y="1721844"/>
            <a:ext cx="8098423" cy="903902"/>
          </a:xfrm>
          <a:prstGeom prst="rect">
            <a:avLst/>
          </a:prstGeom>
        </p:spPr>
        <p:txBody>
          <a:bodyPr wrap="square">
            <a:spAutoFit/>
          </a:bodyPr>
          <a:lstStyle/>
          <a:p>
            <a:r>
              <a:rPr lang="en-US" sz="1758" dirty="0">
                <a:latin typeface="Rockwell" panose="02060603020205020403" pitchFamily="18" charset="0"/>
              </a:rPr>
              <a:t>Increase by at least 20 percent the number of CCC students annually who acquire associates degrees, credentials, certificates, or specific skill sets that prepare them for an in-demand job.</a:t>
            </a:r>
          </a:p>
        </p:txBody>
      </p:sp>
      <p:sp>
        <p:nvSpPr>
          <p:cNvPr id="19" name="Content Placeholder 2">
            <a:extLst>
              <a:ext uri="{FF2B5EF4-FFF2-40B4-BE49-F238E27FC236}">
                <a16:creationId xmlns:a16="http://schemas.microsoft.com/office/drawing/2014/main" id="{87B2A0BA-B921-4307-B4FA-64BB6FBA28A6}"/>
              </a:ext>
            </a:extLst>
          </p:cNvPr>
          <p:cNvSpPr txBox="1">
            <a:spLocks/>
          </p:cNvSpPr>
          <p:nvPr/>
        </p:nvSpPr>
        <p:spPr>
          <a:xfrm rot="10800000" flipV="1">
            <a:off x="1107281" y="3271548"/>
            <a:ext cx="7215188" cy="837104"/>
          </a:xfrm>
          <a:prstGeom prst="rect">
            <a:avLst/>
          </a:prstGeom>
        </p:spPr>
        <p:txBody>
          <a:bodyPr vert="horz" lIns="64294" tIns="32147" rIns="64294" bIns="3214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58" dirty="0">
                <a:solidFill>
                  <a:schemeClr val="tx1"/>
                </a:solidFill>
                <a:latin typeface="Rockwell" panose="02060603020205020403" pitchFamily="18" charset="0"/>
              </a:rPr>
              <a:t>Increase by 35 percent the number of CCC students system-wide transferring annually to a CSU or UC, necessary to meet the state’s needs for workers with baccalaureate degrees.</a:t>
            </a:r>
          </a:p>
        </p:txBody>
      </p:sp>
      <p:sp>
        <p:nvSpPr>
          <p:cNvPr id="21" name="Rectangle 20"/>
          <p:cNvSpPr/>
          <p:nvPr/>
        </p:nvSpPr>
        <p:spPr>
          <a:xfrm>
            <a:off x="1132681" y="4588747"/>
            <a:ext cx="7565956" cy="1444947"/>
          </a:xfrm>
          <a:prstGeom prst="rect">
            <a:avLst/>
          </a:prstGeom>
        </p:spPr>
        <p:txBody>
          <a:bodyPr wrap="square">
            <a:spAutoFit/>
          </a:bodyPr>
          <a:lstStyle/>
          <a:p>
            <a:pPr algn="l"/>
            <a:r>
              <a:rPr lang="en-US" sz="1758" dirty="0">
                <a:latin typeface="Rockwell" panose="02060603020205020403" pitchFamily="18" charset="0"/>
              </a:rPr>
              <a:t>Decrease the average number of units accumulated by CCC students earning associates degrees from approximately 87 to 79 total units—the average among the top 5th of colleges showing the strongest performance on this measure.</a:t>
            </a:r>
          </a:p>
          <a:p>
            <a:pPr algn="l"/>
            <a:endParaRPr lang="en-US" sz="1758" dirty="0">
              <a:latin typeface="Rockwell" panose="02060603020205020403" pitchFamily="18" charset="0"/>
            </a:endParaRPr>
          </a:p>
        </p:txBody>
      </p:sp>
      <p:sp>
        <p:nvSpPr>
          <p:cNvPr id="3" name="TextBox 2">
            <a:extLst>
              <a:ext uri="{FF2B5EF4-FFF2-40B4-BE49-F238E27FC236}">
                <a16:creationId xmlns:a16="http://schemas.microsoft.com/office/drawing/2014/main" id="{3C121DC5-34DD-4264-AB71-C43E00E127A3}"/>
              </a:ext>
            </a:extLst>
          </p:cNvPr>
          <p:cNvSpPr txBox="1"/>
          <p:nvPr/>
        </p:nvSpPr>
        <p:spPr>
          <a:xfrm>
            <a:off x="1011711" y="329734"/>
            <a:ext cx="8098423" cy="769441"/>
          </a:xfrm>
          <a:prstGeom prst="rect">
            <a:avLst/>
          </a:prstGeom>
          <a:noFill/>
        </p:spPr>
        <p:txBody>
          <a:bodyPr wrap="square" rtlCol="0">
            <a:spAutoFit/>
          </a:bodyPr>
          <a:lstStyle/>
          <a:p>
            <a:r>
              <a:rPr lang="en-US" sz="4400" dirty="0"/>
              <a:t>Vision for Success</a:t>
            </a:r>
          </a:p>
        </p:txBody>
      </p:sp>
    </p:spTree>
    <p:extLst>
      <p:ext uri="{BB962C8B-B14F-4D97-AF65-F5344CB8AC3E}">
        <p14:creationId xmlns:p14="http://schemas.microsoft.com/office/powerpoint/2010/main" val="175550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620E-B64C-4B5F-BE06-B52AA785FE49}"/>
              </a:ext>
            </a:extLst>
          </p:cNvPr>
          <p:cNvSpPr>
            <a:spLocks noGrp="1"/>
          </p:cNvSpPr>
          <p:nvPr>
            <p:ph type="title"/>
          </p:nvPr>
        </p:nvSpPr>
        <p:spPr/>
        <p:txBody>
          <a:bodyPr/>
          <a:lstStyle/>
          <a:p>
            <a:r>
              <a:rPr lang="en-US" dirty="0">
                <a:latin typeface="Rockwell" panose="02060603020205020403" pitchFamily="18" charset="0"/>
              </a:rPr>
              <a:t>Taking Steps Forward </a:t>
            </a:r>
          </a:p>
        </p:txBody>
      </p:sp>
      <p:sp>
        <p:nvSpPr>
          <p:cNvPr id="3" name="Content Placeholder 2">
            <a:extLst>
              <a:ext uri="{FF2B5EF4-FFF2-40B4-BE49-F238E27FC236}">
                <a16:creationId xmlns:a16="http://schemas.microsoft.com/office/drawing/2014/main" id="{5B3E9D3C-068E-4C2B-B7A5-2401B9F6C735}"/>
              </a:ext>
            </a:extLst>
          </p:cNvPr>
          <p:cNvSpPr>
            <a:spLocks noGrp="1"/>
          </p:cNvSpPr>
          <p:nvPr>
            <p:ph idx="1"/>
          </p:nvPr>
        </p:nvSpPr>
        <p:spPr>
          <a:xfrm>
            <a:off x="440267" y="1417638"/>
            <a:ext cx="8229600" cy="4525963"/>
          </a:xfrm>
        </p:spPr>
        <p:txBody>
          <a:bodyPr>
            <a:normAutofit lnSpcReduction="10000"/>
          </a:bodyPr>
          <a:lstStyle/>
          <a:p>
            <a:r>
              <a:rPr lang="en-US" dirty="0">
                <a:latin typeface="Rockwell" panose="02060603020205020403" pitchFamily="18" charset="0"/>
              </a:rPr>
              <a:t>Join the dialog</a:t>
            </a:r>
          </a:p>
          <a:p>
            <a:r>
              <a:rPr lang="en-US" dirty="0">
                <a:latin typeface="Rockwell" panose="02060603020205020403" pitchFamily="18" charset="0"/>
              </a:rPr>
              <a:t>Use your unique voice and experience</a:t>
            </a:r>
          </a:p>
          <a:p>
            <a:r>
              <a:rPr lang="en-US" dirty="0">
                <a:latin typeface="Rockwell" panose="02060603020205020403" pitchFamily="18" charset="0"/>
              </a:rPr>
              <a:t>Take a leading role</a:t>
            </a:r>
          </a:p>
          <a:p>
            <a:r>
              <a:rPr lang="en-US" dirty="0">
                <a:latin typeface="Rockwell" panose="02060603020205020403" pitchFamily="18" charset="0"/>
              </a:rPr>
              <a:t>Support others’ leadership steps</a:t>
            </a:r>
          </a:p>
          <a:p>
            <a:r>
              <a:rPr lang="en-US" dirty="0">
                <a:latin typeface="Rockwell" panose="02060603020205020403" pitchFamily="18" charset="0"/>
              </a:rPr>
              <a:t>Help connect dots to “invisible worlds” </a:t>
            </a:r>
          </a:p>
          <a:p>
            <a:r>
              <a:rPr lang="en-US" dirty="0">
                <a:latin typeface="Rockwell" panose="02060603020205020403" pitchFamily="18" charset="0"/>
              </a:rPr>
              <a:t>Engage commitment to the work and students</a:t>
            </a:r>
          </a:p>
          <a:p>
            <a:r>
              <a:rPr lang="en-US" dirty="0">
                <a:latin typeface="Rockwell" panose="02060603020205020403" pitchFamily="18" charset="0"/>
              </a:rPr>
              <a:t>Disrupt constructively </a:t>
            </a:r>
          </a:p>
          <a:p>
            <a:endParaRPr lang="en-US" dirty="0"/>
          </a:p>
          <a:p>
            <a:endParaRPr lang="en-US" dirty="0"/>
          </a:p>
        </p:txBody>
      </p:sp>
    </p:spTree>
    <p:extLst>
      <p:ext uri="{BB962C8B-B14F-4D97-AF65-F5344CB8AC3E}">
        <p14:creationId xmlns:p14="http://schemas.microsoft.com/office/powerpoint/2010/main" val="180147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Rockwell" panose="02060603020205020403" pitchFamily="18" charset="0"/>
              </a:rPr>
              <a:t>Questions or Reflections</a:t>
            </a:r>
          </a:p>
        </p:txBody>
      </p:sp>
    </p:spTree>
    <p:extLst>
      <p:ext uri="{BB962C8B-B14F-4D97-AF65-F5344CB8AC3E}">
        <p14:creationId xmlns:p14="http://schemas.microsoft.com/office/powerpoint/2010/main" val="407407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84" y="1232297"/>
            <a:ext cx="8143875" cy="839391"/>
          </a:xfrm>
          <a:prstGeom prst="rect">
            <a:avLst/>
          </a:prstGeom>
        </p:spPr>
      </p:pic>
      <p:sp>
        <p:nvSpPr>
          <p:cNvPr id="5" name="TextBox 4"/>
          <p:cNvSpPr txBox="1"/>
          <p:nvPr/>
        </p:nvSpPr>
        <p:spPr>
          <a:xfrm>
            <a:off x="1888292" y="321469"/>
            <a:ext cx="4806509" cy="741613"/>
          </a:xfrm>
          <a:prstGeom prst="rect">
            <a:avLst/>
          </a:prstGeom>
          <a:noFill/>
        </p:spPr>
        <p:txBody>
          <a:bodyPr wrap="none" rtlCol="0">
            <a:spAutoFit/>
          </a:bodyPr>
          <a:lstStyle/>
          <a:p>
            <a:r>
              <a:rPr lang="en-US" sz="4219" b="1" dirty="0">
                <a:solidFill>
                  <a:schemeClr val="bg1"/>
                </a:solidFill>
                <a:latin typeface="Rockwell" charset="0"/>
                <a:ea typeface="Rockwell" charset="0"/>
                <a:cs typeface="Rockwell" charset="0"/>
              </a:rPr>
              <a:t>Guided Pathways</a:t>
            </a:r>
          </a:p>
        </p:txBody>
      </p:sp>
      <p:sp>
        <p:nvSpPr>
          <p:cNvPr id="6" name="Title 1">
            <a:extLst>
              <a:ext uri="{FF2B5EF4-FFF2-40B4-BE49-F238E27FC236}">
                <a16:creationId xmlns:a16="http://schemas.microsoft.com/office/drawing/2014/main" id="{DEA21B73-B078-448F-851D-876EB3A46575}"/>
              </a:ext>
            </a:extLst>
          </p:cNvPr>
          <p:cNvSpPr>
            <a:spLocks noGrp="1"/>
          </p:cNvSpPr>
          <p:nvPr>
            <p:ph type="title"/>
          </p:nvPr>
        </p:nvSpPr>
        <p:spPr>
          <a:xfrm>
            <a:off x="972138" y="271681"/>
            <a:ext cx="4725003" cy="932036"/>
          </a:xfrm>
        </p:spPr>
        <p:txBody>
          <a:bodyPr>
            <a:noAutofit/>
          </a:bodyPr>
          <a:lstStyle/>
          <a:p>
            <a:pPr algn="l"/>
            <a:r>
              <a:rPr lang="en-US" sz="3234" b="1" dirty="0">
                <a:solidFill>
                  <a:srgbClr val="002060"/>
                </a:solidFill>
                <a:latin typeface="Rockwell" panose="02060603020205020403" pitchFamily="18" charset="0"/>
              </a:rPr>
              <a:t>Goal 4:</a:t>
            </a:r>
          </a:p>
        </p:txBody>
      </p:sp>
      <p:sp>
        <p:nvSpPr>
          <p:cNvPr id="7" name="Title 1">
            <a:extLst>
              <a:ext uri="{FF2B5EF4-FFF2-40B4-BE49-F238E27FC236}">
                <a16:creationId xmlns:a16="http://schemas.microsoft.com/office/drawing/2014/main" id="{DEA21B73-B078-448F-851D-876EB3A46575}"/>
              </a:ext>
            </a:extLst>
          </p:cNvPr>
          <p:cNvSpPr txBox="1">
            <a:spLocks/>
          </p:cNvSpPr>
          <p:nvPr/>
        </p:nvSpPr>
        <p:spPr>
          <a:xfrm>
            <a:off x="1029240" y="3678882"/>
            <a:ext cx="4725003" cy="932036"/>
          </a:xfrm>
          <a:prstGeom prst="rect">
            <a:avLst/>
          </a:prstGeom>
        </p:spPr>
        <p:txBody>
          <a:bodyPr vert="horz" lIns="64294" tIns="32147" rIns="64294" bIns="32147"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3234" dirty="0">
                <a:solidFill>
                  <a:srgbClr val="002060"/>
                </a:solidFill>
                <a:latin typeface="Rockwell" panose="02060603020205020403" pitchFamily="18" charset="0"/>
              </a:rPr>
              <a:t>Goal 6:</a:t>
            </a:r>
          </a:p>
        </p:txBody>
      </p:sp>
      <p:sp>
        <p:nvSpPr>
          <p:cNvPr id="8" name="Title 1">
            <a:extLst>
              <a:ext uri="{FF2B5EF4-FFF2-40B4-BE49-F238E27FC236}">
                <a16:creationId xmlns:a16="http://schemas.microsoft.com/office/drawing/2014/main" id="{DEA21B73-B078-448F-851D-876EB3A46575}"/>
              </a:ext>
            </a:extLst>
          </p:cNvPr>
          <p:cNvSpPr txBox="1">
            <a:spLocks/>
          </p:cNvSpPr>
          <p:nvPr/>
        </p:nvSpPr>
        <p:spPr>
          <a:xfrm>
            <a:off x="1029241" y="2117016"/>
            <a:ext cx="4725003" cy="932036"/>
          </a:xfrm>
          <a:prstGeom prst="rect">
            <a:avLst/>
          </a:prstGeom>
        </p:spPr>
        <p:txBody>
          <a:bodyPr vert="horz" lIns="64294" tIns="32147" rIns="64294" bIns="32147"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3234" dirty="0">
                <a:solidFill>
                  <a:srgbClr val="002060"/>
                </a:solidFill>
                <a:latin typeface="Rockwell" panose="02060603020205020403" pitchFamily="18" charset="0"/>
              </a:rPr>
              <a:t>Goal 5:</a:t>
            </a:r>
          </a:p>
        </p:txBody>
      </p:sp>
      <p:pic>
        <p:nvPicPr>
          <p:cNvPr id="9" name="Graphic 3">
            <a:extLst>
              <a:ext uri="{FF2B5EF4-FFF2-40B4-BE49-F238E27FC236}">
                <a16:creationId xmlns:a16="http://schemas.microsoft.com/office/drawing/2014/main" id="{065B5649-3D34-42A3-BD80-88B846166F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2172" y="1186969"/>
            <a:ext cx="584902" cy="590117"/>
          </a:xfrm>
          <a:prstGeom prst="rect">
            <a:avLst/>
          </a:prstGeom>
        </p:spPr>
      </p:pic>
      <p:pic>
        <p:nvPicPr>
          <p:cNvPr id="10" name="Graphic 3">
            <a:extLst>
              <a:ext uri="{FF2B5EF4-FFF2-40B4-BE49-F238E27FC236}">
                <a16:creationId xmlns:a16="http://schemas.microsoft.com/office/drawing/2014/main" id="{065B5649-3D34-42A3-BD80-88B846166F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305" y="2864267"/>
            <a:ext cx="584902" cy="590117"/>
          </a:xfrm>
          <a:prstGeom prst="rect">
            <a:avLst/>
          </a:prstGeom>
        </p:spPr>
      </p:pic>
      <p:pic>
        <p:nvPicPr>
          <p:cNvPr id="11" name="Graphic 3">
            <a:extLst>
              <a:ext uri="{FF2B5EF4-FFF2-40B4-BE49-F238E27FC236}">
                <a16:creationId xmlns:a16="http://schemas.microsoft.com/office/drawing/2014/main" id="{065B5649-3D34-42A3-BD80-88B846166F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2172" y="4606962"/>
            <a:ext cx="584902" cy="590117"/>
          </a:xfrm>
          <a:prstGeom prst="rect">
            <a:avLst/>
          </a:prstGeom>
        </p:spPr>
      </p:pic>
      <p:sp>
        <p:nvSpPr>
          <p:cNvPr id="12" name="Rectangle 11"/>
          <p:cNvSpPr/>
          <p:nvPr/>
        </p:nvSpPr>
        <p:spPr>
          <a:xfrm>
            <a:off x="1037708" y="1010816"/>
            <a:ext cx="7635529" cy="1174424"/>
          </a:xfrm>
          <a:prstGeom prst="rect">
            <a:avLst/>
          </a:prstGeom>
        </p:spPr>
        <p:txBody>
          <a:bodyPr wrap="square">
            <a:spAutoFit/>
          </a:bodyPr>
          <a:lstStyle/>
          <a:p>
            <a:r>
              <a:rPr lang="en-US" sz="1758" dirty="0">
                <a:latin typeface="Rockwell" panose="02060603020205020403" pitchFamily="18" charset="0"/>
              </a:rPr>
              <a:t>Increase the percentage of exiting CTE students who report being employed in their field of study, from the statewide average of 60% to 69%--the average among the top 5</a:t>
            </a:r>
            <a:r>
              <a:rPr lang="en-US" sz="1758" baseline="30000" dirty="0">
                <a:latin typeface="Rockwell" panose="02060603020205020403" pitchFamily="18" charset="0"/>
              </a:rPr>
              <a:t>th</a:t>
            </a:r>
            <a:r>
              <a:rPr lang="en-US" sz="1758" dirty="0">
                <a:latin typeface="Rockwell" panose="02060603020205020403" pitchFamily="18" charset="0"/>
              </a:rPr>
              <a:t> of colleges showing the strongest performance on this measure.</a:t>
            </a:r>
          </a:p>
        </p:txBody>
      </p:sp>
      <p:sp>
        <p:nvSpPr>
          <p:cNvPr id="13" name="Content Placeholder 2">
            <a:extLst>
              <a:ext uri="{FF2B5EF4-FFF2-40B4-BE49-F238E27FC236}">
                <a16:creationId xmlns:a16="http://schemas.microsoft.com/office/drawing/2014/main" id="{87B2A0BA-B921-4307-B4FA-64BB6FBA28A6}"/>
              </a:ext>
            </a:extLst>
          </p:cNvPr>
          <p:cNvSpPr txBox="1">
            <a:spLocks/>
          </p:cNvSpPr>
          <p:nvPr/>
        </p:nvSpPr>
        <p:spPr>
          <a:xfrm>
            <a:off x="1046175" y="2815070"/>
            <a:ext cx="7215188" cy="677251"/>
          </a:xfrm>
          <a:prstGeom prst="rect">
            <a:avLst/>
          </a:prstGeom>
        </p:spPr>
        <p:txBody>
          <a:bodyPr vert="horz" lIns="64294" tIns="32147" rIns="64294" bIns="3214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58" dirty="0">
                <a:solidFill>
                  <a:schemeClr val="tx1"/>
                </a:solidFill>
                <a:latin typeface="Rockwell" panose="02060603020205020403" pitchFamily="18" charset="0"/>
              </a:rPr>
              <a:t>Reduce equity gaps by 40% across all of the previous measures through faster improvements among traditionally underrepresented students, closing the gap within 10 years.</a:t>
            </a:r>
          </a:p>
        </p:txBody>
      </p:sp>
      <p:sp>
        <p:nvSpPr>
          <p:cNvPr id="14" name="Rectangle 13"/>
          <p:cNvSpPr/>
          <p:nvPr/>
        </p:nvSpPr>
        <p:spPr>
          <a:xfrm>
            <a:off x="1037708" y="4402237"/>
            <a:ext cx="7565956" cy="1444947"/>
          </a:xfrm>
          <a:prstGeom prst="rect">
            <a:avLst/>
          </a:prstGeom>
        </p:spPr>
        <p:txBody>
          <a:bodyPr wrap="square">
            <a:spAutoFit/>
          </a:bodyPr>
          <a:lstStyle/>
          <a:p>
            <a:pPr algn="l"/>
            <a:r>
              <a:rPr lang="en-US" sz="1758" dirty="0">
                <a:latin typeface="Rockwell" panose="02060603020205020403" pitchFamily="18" charset="0"/>
              </a:rPr>
              <a:t>Reduce regional achievement gaps across the previous measures through faster improvements among colleges located in regions with the lowest educational attainment of adults, with the goal of closing the gap within 10 years.</a:t>
            </a:r>
          </a:p>
          <a:p>
            <a:pPr algn="l"/>
            <a:endParaRPr lang="en-US" sz="1758" dirty="0">
              <a:latin typeface="Rockwell" panose="02060603020205020403" pitchFamily="18" charset="0"/>
            </a:endParaRPr>
          </a:p>
        </p:txBody>
      </p:sp>
    </p:spTree>
    <p:extLst>
      <p:ext uri="{BB962C8B-B14F-4D97-AF65-F5344CB8AC3E}">
        <p14:creationId xmlns:p14="http://schemas.microsoft.com/office/powerpoint/2010/main" val="173751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18BD07-875B-4607-B205-05E66E157F15}"/>
              </a:ext>
            </a:extLst>
          </p:cNvPr>
          <p:cNvSpPr>
            <a:spLocks noGrp="1"/>
          </p:cNvSpPr>
          <p:nvPr>
            <p:ph idx="1"/>
          </p:nvPr>
        </p:nvSpPr>
        <p:spPr>
          <a:xfrm>
            <a:off x="228600" y="1295400"/>
            <a:ext cx="8458200" cy="4853782"/>
          </a:xfrm>
        </p:spPr>
        <p:txBody>
          <a:bodyPr>
            <a:normAutofit/>
          </a:bodyPr>
          <a:lstStyle/>
          <a:p>
            <a:r>
              <a:rPr lang="en-US" dirty="0">
                <a:latin typeface="Rockwell" panose="02060603020205020403" pitchFamily="18" charset="0"/>
              </a:rPr>
              <a:t>9% of students complete transfer-level mathematics and English in one year </a:t>
            </a:r>
          </a:p>
          <a:p>
            <a:r>
              <a:rPr lang="en-US" dirty="0">
                <a:latin typeface="Rockwell" panose="02060603020205020403" pitchFamily="18" charset="0"/>
              </a:rPr>
              <a:t>After 6 years, 17% of California’s community college students are still enrolled and haven’t earned a degree or credential</a:t>
            </a:r>
          </a:p>
          <a:p>
            <a:r>
              <a:rPr lang="en-US" dirty="0">
                <a:latin typeface="Rockwell" panose="02060603020205020403" pitchFamily="18" charset="0"/>
              </a:rPr>
              <a:t>67% of the System’s students identify transfer as their goal</a:t>
            </a:r>
          </a:p>
        </p:txBody>
      </p:sp>
      <p:sp>
        <p:nvSpPr>
          <p:cNvPr id="5" name="Title 4">
            <a:extLst>
              <a:ext uri="{FF2B5EF4-FFF2-40B4-BE49-F238E27FC236}">
                <a16:creationId xmlns:a16="http://schemas.microsoft.com/office/drawing/2014/main" id="{BAFC7096-9C34-4F5B-992E-39A8BCC69C09}"/>
              </a:ext>
            </a:extLst>
          </p:cNvPr>
          <p:cNvSpPr>
            <a:spLocks noGrp="1"/>
          </p:cNvSpPr>
          <p:nvPr>
            <p:ph type="title"/>
          </p:nvPr>
        </p:nvSpPr>
        <p:spPr>
          <a:xfrm>
            <a:off x="457200" y="8467"/>
            <a:ext cx="8229600" cy="1143000"/>
          </a:xfrm>
        </p:spPr>
        <p:txBody>
          <a:bodyPr/>
          <a:lstStyle/>
          <a:p>
            <a:r>
              <a:rPr lang="en-US" dirty="0">
                <a:latin typeface="Rockwell" panose="02060603020205020403" pitchFamily="18" charset="0"/>
              </a:rPr>
              <a:t>The Need for Reform </a:t>
            </a:r>
          </a:p>
        </p:txBody>
      </p:sp>
    </p:spTree>
    <p:extLst>
      <p:ext uri="{BB962C8B-B14F-4D97-AF65-F5344CB8AC3E}">
        <p14:creationId xmlns:p14="http://schemas.microsoft.com/office/powerpoint/2010/main" val="268626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B8677B1-86D3-4445-B39C-6F08F8D3B7B7}"/>
              </a:ext>
            </a:extLst>
          </p:cNvPr>
          <p:cNvGraphicFramePr>
            <a:graphicFrameLocks noGrp="1"/>
          </p:cNvGraphicFramePr>
          <p:nvPr>
            <p:ph idx="1"/>
            <p:extLst>
              <p:ext uri="{D42A27DB-BD31-4B8C-83A1-F6EECF244321}">
                <p14:modId xmlns:p14="http://schemas.microsoft.com/office/powerpoint/2010/main" val="311277827"/>
              </p:ext>
            </p:extLst>
          </p:nvPr>
        </p:nvGraphicFramePr>
        <p:xfrm>
          <a:off x="23812" y="0"/>
          <a:ext cx="8967788"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4DFEF5C-AF45-4640-A8E6-40103F8B8E50}"/>
              </a:ext>
            </a:extLst>
          </p:cNvPr>
          <p:cNvSpPr txBox="1"/>
          <p:nvPr/>
        </p:nvSpPr>
        <p:spPr>
          <a:xfrm>
            <a:off x="1343359" y="5715000"/>
            <a:ext cx="6457281" cy="276999"/>
          </a:xfrm>
          <a:prstGeom prst="rect">
            <a:avLst/>
          </a:prstGeom>
          <a:noFill/>
        </p:spPr>
        <p:txBody>
          <a:bodyPr wrap="none" rtlCol="0">
            <a:spAutoFit/>
          </a:bodyPr>
          <a:lstStyle/>
          <a:p>
            <a:r>
              <a:rPr lang="en-US" sz="1200" b="1" dirty="0">
                <a:latin typeface="Calibri" panose="020F0502020204030204" pitchFamily="34" charset="0"/>
              </a:rPr>
              <a:t>Source:</a:t>
            </a:r>
            <a:r>
              <a:rPr lang="en-US" sz="1200" dirty="0">
                <a:latin typeface="Calibri" panose="020F0502020204030204" pitchFamily="34" charset="0"/>
              </a:rPr>
              <a:t> CCRC analysis of NSC data on the fall 2010 FTEIC, degree-seeking community college cohort. </a:t>
            </a:r>
          </a:p>
        </p:txBody>
      </p:sp>
    </p:spTree>
    <p:extLst>
      <p:ext uri="{BB962C8B-B14F-4D97-AF65-F5344CB8AC3E}">
        <p14:creationId xmlns:p14="http://schemas.microsoft.com/office/powerpoint/2010/main" val="237912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18984" cy="1296591"/>
          </a:xfrm>
        </p:spPr>
        <p:txBody>
          <a:bodyPr/>
          <a:lstStyle/>
          <a:p>
            <a:r>
              <a:rPr lang="en-US" sz="4640" dirty="0">
                <a:latin typeface="Rockwell" panose="02060603020205020403" pitchFamily="18" charset="0"/>
              </a:rPr>
              <a:t>Fundamental Starting Point</a:t>
            </a:r>
          </a:p>
        </p:txBody>
      </p:sp>
      <p:sp>
        <p:nvSpPr>
          <p:cNvPr id="4" name="TextBox 3"/>
          <p:cNvSpPr txBox="1"/>
          <p:nvPr/>
        </p:nvSpPr>
        <p:spPr>
          <a:xfrm>
            <a:off x="457200" y="990600"/>
            <a:ext cx="8893969" cy="6584623"/>
          </a:xfrm>
          <a:prstGeom prst="rect">
            <a:avLst/>
          </a:prstGeom>
          <a:noFill/>
        </p:spPr>
        <p:txBody>
          <a:bodyPr wrap="square" rtlCol="0">
            <a:spAutoFit/>
          </a:bodyPr>
          <a:lstStyle/>
          <a:p>
            <a:pPr algn="l"/>
            <a:r>
              <a:rPr lang="en-US" sz="3375" dirty="0">
                <a:latin typeface="Rockwell" panose="02060603020205020403" pitchFamily="18" charset="0"/>
              </a:rPr>
              <a:t>We have been working hard for students</a:t>
            </a:r>
          </a:p>
          <a:p>
            <a:pPr algn="l"/>
            <a:endParaRPr lang="en-US" sz="3375" dirty="0">
              <a:latin typeface="Rockwell" panose="02060603020205020403" pitchFamily="18" charset="0"/>
            </a:endParaRPr>
          </a:p>
          <a:p>
            <a:pPr algn="l"/>
            <a:r>
              <a:rPr lang="en-US" sz="3375" dirty="0">
                <a:latin typeface="Rockwell" panose="02060603020205020403" pitchFamily="18" charset="0"/>
              </a:rPr>
              <a:t>Our efforts have not resulted significant gains for student achievement and equity</a:t>
            </a:r>
          </a:p>
          <a:p>
            <a:pPr algn="l"/>
            <a:endParaRPr lang="en-US" sz="3375" dirty="0">
              <a:latin typeface="Rockwell" panose="02060603020205020403" pitchFamily="18" charset="0"/>
            </a:endParaRPr>
          </a:p>
          <a:p>
            <a:pPr algn="l"/>
            <a:r>
              <a:rPr lang="en-US" sz="3375" dirty="0">
                <a:latin typeface="Rockwell" panose="02060603020205020403" pitchFamily="18" charset="0"/>
              </a:rPr>
              <a:t>This is a national movement with evidence to support it</a:t>
            </a:r>
          </a:p>
          <a:p>
            <a:pPr algn="l"/>
            <a:endParaRPr lang="en-US" sz="3375" dirty="0">
              <a:latin typeface="Rockwell" panose="02060603020205020403" pitchFamily="18" charset="0"/>
            </a:endParaRPr>
          </a:p>
          <a:p>
            <a:pPr algn="l"/>
            <a:r>
              <a:rPr lang="en-US" sz="3375" dirty="0">
                <a:latin typeface="Rockwell" panose="02060603020205020403" pitchFamily="18" charset="0"/>
              </a:rPr>
              <a:t>Fidelity and flexibility in the framework </a:t>
            </a:r>
          </a:p>
          <a:p>
            <a:pPr algn="l"/>
            <a:endParaRPr lang="en-US" sz="3375" dirty="0">
              <a:latin typeface="Rockwell" panose="02060603020205020403" pitchFamily="18" charset="0"/>
            </a:endParaRPr>
          </a:p>
          <a:p>
            <a:pPr algn="l"/>
            <a:endParaRPr lang="en-US" sz="3375" dirty="0">
              <a:latin typeface="Rockwell" panose="02060603020205020403" pitchFamily="18" charset="0"/>
            </a:endParaRPr>
          </a:p>
          <a:p>
            <a:pPr algn="l"/>
            <a:endParaRPr lang="en-US" sz="1266" dirty="0"/>
          </a:p>
          <a:p>
            <a:pPr algn="l"/>
            <a:endParaRPr lang="en-US" sz="1266" dirty="0"/>
          </a:p>
          <a:p>
            <a:pPr algn="l"/>
            <a:endParaRPr lang="en-US" sz="1266" dirty="0"/>
          </a:p>
          <a:p>
            <a:pPr algn="l"/>
            <a:endParaRPr lang="en-US" sz="1266" dirty="0"/>
          </a:p>
        </p:txBody>
      </p:sp>
    </p:spTree>
    <p:extLst>
      <p:ext uri="{BB962C8B-B14F-4D97-AF65-F5344CB8AC3E}">
        <p14:creationId xmlns:p14="http://schemas.microsoft.com/office/powerpoint/2010/main" val="423131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6A61-64F3-4E38-BFE3-AE445DEBE049}"/>
              </a:ext>
            </a:extLst>
          </p:cNvPr>
          <p:cNvSpPr>
            <a:spLocks noGrp="1"/>
          </p:cNvSpPr>
          <p:nvPr>
            <p:ph type="title"/>
          </p:nvPr>
        </p:nvSpPr>
        <p:spPr>
          <a:xfrm>
            <a:off x="457200" y="-25400"/>
            <a:ext cx="8229600" cy="1143000"/>
          </a:xfrm>
        </p:spPr>
        <p:txBody>
          <a:bodyPr/>
          <a:lstStyle/>
          <a:p>
            <a:r>
              <a:rPr lang="en-US" dirty="0">
                <a:latin typeface="Rockwell" panose="02060603020205020403" pitchFamily="18" charset="0"/>
              </a:rPr>
              <a:t>Legacy Moment in California </a:t>
            </a:r>
          </a:p>
        </p:txBody>
      </p:sp>
      <p:pic>
        <p:nvPicPr>
          <p:cNvPr id="11" name="Content Placeholder 10">
            <a:extLst>
              <a:ext uri="{FF2B5EF4-FFF2-40B4-BE49-F238E27FC236}">
                <a16:creationId xmlns:a16="http://schemas.microsoft.com/office/drawing/2014/main" id="{2C9745A0-91B7-4823-A221-A5B768AB8B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26067"/>
            <a:ext cx="8046156" cy="4525963"/>
          </a:xfrm>
        </p:spPr>
      </p:pic>
    </p:spTree>
    <p:extLst>
      <p:ext uri="{BB962C8B-B14F-4D97-AF65-F5344CB8AC3E}">
        <p14:creationId xmlns:p14="http://schemas.microsoft.com/office/powerpoint/2010/main" val="115327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map of california"/>
          <p:cNvSpPr>
            <a:spLocks noChangeAspect="1" noChangeArrowheads="1"/>
          </p:cNvSpPr>
          <p:nvPr/>
        </p:nvSpPr>
        <p:spPr bwMode="auto">
          <a:xfrm>
            <a:off x="109388" y="-101575"/>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endParaRPr lang="en-US" sz="1266" dirty="0"/>
          </a:p>
        </p:txBody>
      </p:sp>
      <p:pic>
        <p:nvPicPr>
          <p:cNvPr id="2053" name="Picture 5" descr="Image result for map of califor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012" y="1607344"/>
            <a:ext cx="3634382" cy="423112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4411266" y="1607344"/>
            <a:ext cx="2518172" cy="2411016"/>
          </a:xfrm>
          <a:prstGeom prst="ellipse">
            <a:avLst/>
          </a:prstGeom>
          <a:solidFill>
            <a:srgbClr val="002060"/>
          </a:solid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en-US" sz="2953" dirty="0">
              <a:solidFill>
                <a:srgbClr val="000000"/>
              </a:solidFill>
              <a:latin typeface="Gill Sans" charset="0"/>
              <a:ea typeface="ヒラギノ角ゴ ProN W3" charset="-128"/>
              <a:cs typeface="ヒラギノ角ゴ ProN W3" charset="-128"/>
              <a:sym typeface="Gill Sans" charset="0"/>
            </a:endParaRPr>
          </a:p>
        </p:txBody>
      </p:sp>
      <p:sp>
        <p:nvSpPr>
          <p:cNvPr id="7" name="Oval 6"/>
          <p:cNvSpPr/>
          <p:nvPr/>
        </p:nvSpPr>
        <p:spPr bwMode="auto">
          <a:xfrm>
            <a:off x="6232922" y="3643312"/>
            <a:ext cx="2518172" cy="2411016"/>
          </a:xfrm>
          <a:prstGeom prst="ellipse">
            <a:avLst/>
          </a:prstGeom>
          <a:solidFill>
            <a:srgbClr val="002060"/>
          </a:solid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en-US" sz="2953" dirty="0">
              <a:solidFill>
                <a:srgbClr val="000000"/>
              </a:solidFill>
              <a:latin typeface="Gill Sans" charset="0"/>
              <a:ea typeface="ヒラギノ角ゴ ProN W3" charset="-128"/>
              <a:cs typeface="ヒラギノ角ゴ ProN W3" charset="-128"/>
              <a:sym typeface="Gill Sans" charset="0"/>
            </a:endParaRPr>
          </a:p>
        </p:txBody>
      </p:sp>
      <p:sp>
        <p:nvSpPr>
          <p:cNvPr id="8" name="Oval 7"/>
          <p:cNvSpPr/>
          <p:nvPr/>
        </p:nvSpPr>
        <p:spPr bwMode="auto">
          <a:xfrm>
            <a:off x="337989" y="3268265"/>
            <a:ext cx="2518172" cy="2411016"/>
          </a:xfrm>
          <a:prstGeom prst="ellipse">
            <a:avLst/>
          </a:prstGeom>
          <a:solidFill>
            <a:srgbClr val="002060"/>
          </a:solid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en-US" sz="2953" dirty="0">
              <a:solidFill>
                <a:srgbClr val="000000"/>
              </a:solidFill>
              <a:latin typeface="Gill Sans" charset="0"/>
              <a:ea typeface="ヒラギノ角ゴ ProN W3" charset="-128"/>
              <a:cs typeface="ヒラギノ角ゴ ProN W3" charset="-128"/>
              <a:sym typeface="Gill Sans" charset="0"/>
            </a:endParaRPr>
          </a:p>
        </p:txBody>
      </p:sp>
      <p:sp>
        <p:nvSpPr>
          <p:cNvPr id="5" name="TextBox 4"/>
          <p:cNvSpPr txBox="1"/>
          <p:nvPr/>
        </p:nvSpPr>
        <p:spPr>
          <a:xfrm>
            <a:off x="4813102" y="2272801"/>
            <a:ext cx="1714500" cy="954107"/>
          </a:xfrm>
          <a:prstGeom prst="rect">
            <a:avLst/>
          </a:prstGeom>
          <a:noFill/>
        </p:spPr>
        <p:txBody>
          <a:bodyPr wrap="square" rtlCol="0">
            <a:spAutoFit/>
          </a:bodyPr>
          <a:lstStyle/>
          <a:p>
            <a:pPr algn="ctr"/>
            <a:r>
              <a:rPr lang="en-US" sz="2800" dirty="0">
                <a:solidFill>
                  <a:srgbClr val="EFAA22"/>
                </a:solidFill>
                <a:latin typeface="Rockwell" panose="02060603020205020403" pitchFamily="18" charset="0"/>
              </a:rPr>
              <a:t>AACC Colleges</a:t>
            </a:r>
          </a:p>
        </p:txBody>
      </p:sp>
      <p:sp>
        <p:nvSpPr>
          <p:cNvPr id="10" name="TextBox 9"/>
          <p:cNvSpPr txBox="1"/>
          <p:nvPr/>
        </p:nvSpPr>
        <p:spPr>
          <a:xfrm>
            <a:off x="6240066" y="4351088"/>
            <a:ext cx="2625328" cy="957826"/>
          </a:xfrm>
          <a:prstGeom prst="rect">
            <a:avLst/>
          </a:prstGeom>
          <a:noFill/>
        </p:spPr>
        <p:txBody>
          <a:bodyPr wrap="square" rtlCol="0">
            <a:spAutoFit/>
          </a:bodyPr>
          <a:lstStyle/>
          <a:p>
            <a:pPr algn="ctr"/>
            <a:r>
              <a:rPr lang="en-US" sz="2812" dirty="0">
                <a:solidFill>
                  <a:srgbClr val="EFAA22"/>
                </a:solidFill>
                <a:latin typeface="Rockwell" panose="02060603020205020403" pitchFamily="18" charset="0"/>
              </a:rPr>
              <a:t>Demonstration Project</a:t>
            </a:r>
          </a:p>
        </p:txBody>
      </p:sp>
      <p:sp>
        <p:nvSpPr>
          <p:cNvPr id="11" name="TextBox 10"/>
          <p:cNvSpPr txBox="1"/>
          <p:nvPr/>
        </p:nvSpPr>
        <p:spPr>
          <a:xfrm>
            <a:off x="446484" y="3875876"/>
            <a:ext cx="2409676" cy="957826"/>
          </a:xfrm>
          <a:prstGeom prst="rect">
            <a:avLst/>
          </a:prstGeom>
          <a:noFill/>
        </p:spPr>
        <p:txBody>
          <a:bodyPr wrap="square" rtlCol="0">
            <a:spAutoFit/>
          </a:bodyPr>
          <a:lstStyle/>
          <a:p>
            <a:pPr algn="ctr"/>
            <a:r>
              <a:rPr lang="en-US" sz="2812" dirty="0">
                <a:solidFill>
                  <a:srgbClr val="EFAA22"/>
                </a:solidFill>
                <a:latin typeface="Rockwell" panose="02060603020205020403" pitchFamily="18" charset="0"/>
              </a:rPr>
              <a:t>Independent Efforts</a:t>
            </a:r>
          </a:p>
        </p:txBody>
      </p:sp>
      <p:sp>
        <p:nvSpPr>
          <p:cNvPr id="6" name="Oval 5"/>
          <p:cNvSpPr/>
          <p:nvPr/>
        </p:nvSpPr>
        <p:spPr bwMode="auto">
          <a:xfrm>
            <a:off x="1" y="1285875"/>
            <a:ext cx="9143999" cy="5572125"/>
          </a:xfrm>
          <a:prstGeom prst="ellipse">
            <a:avLst/>
          </a:prstGeom>
          <a:no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en-US" sz="2953" dirty="0">
              <a:solidFill>
                <a:srgbClr val="000000"/>
              </a:solidFill>
              <a:latin typeface="Gill Sans" charset="0"/>
              <a:ea typeface="ヒラギノ角ゴ ProN W3" charset="-128"/>
              <a:cs typeface="ヒラギノ角ゴ ProN W3" charset="-128"/>
              <a:sym typeface="Gill Sans" charset="0"/>
            </a:endParaRPr>
          </a:p>
        </p:txBody>
      </p:sp>
      <p:sp>
        <p:nvSpPr>
          <p:cNvPr id="9" name="TextBox 8"/>
          <p:cNvSpPr txBox="1"/>
          <p:nvPr/>
        </p:nvSpPr>
        <p:spPr>
          <a:xfrm>
            <a:off x="216545" y="5581"/>
            <a:ext cx="8927455" cy="1260986"/>
          </a:xfrm>
          <a:prstGeom prst="rect">
            <a:avLst/>
          </a:prstGeom>
          <a:noFill/>
        </p:spPr>
        <p:txBody>
          <a:bodyPr wrap="square" rtlCol="0">
            <a:spAutoFit/>
          </a:bodyPr>
          <a:lstStyle/>
          <a:p>
            <a:r>
              <a:rPr lang="en-US" sz="3797" dirty="0">
                <a:latin typeface="Rockwell" panose="02060603020205020403" pitchFamily="18" charset="0"/>
              </a:rPr>
              <a:t>The California </a:t>
            </a:r>
          </a:p>
          <a:p>
            <a:r>
              <a:rPr lang="en-US" sz="3797" dirty="0">
                <a:latin typeface="Rockwell" panose="02060603020205020403" pitchFamily="18" charset="0"/>
              </a:rPr>
              <a:t>Guided Pathways Context</a:t>
            </a:r>
          </a:p>
        </p:txBody>
      </p:sp>
    </p:spTree>
    <p:extLst>
      <p:ext uri="{BB962C8B-B14F-4D97-AF65-F5344CB8AC3E}">
        <p14:creationId xmlns:p14="http://schemas.microsoft.com/office/powerpoint/2010/main" val="354930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F6C6-44DC-4B5F-BE1E-9A94EF3C32F0}"/>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baseline="0">
                <a:solidFill>
                  <a:schemeClr val="tx1"/>
                </a:solidFill>
                <a:latin typeface="Calibri" pitchFamily="34" charset="0"/>
                <a:ea typeface="+mj-ea"/>
                <a:cs typeface="+mj-cs"/>
              </a:defRPr>
            </a:lvl1pPr>
          </a:lstStyle>
          <a:p>
            <a:r>
              <a:rPr lang="en-US" dirty="0">
                <a:latin typeface="Rockwell" panose="02060603020205020403" pitchFamily="18" charset="0"/>
              </a:rPr>
              <a:t>Self-Assessment Results </a:t>
            </a:r>
          </a:p>
        </p:txBody>
      </p:sp>
      <p:sp>
        <p:nvSpPr>
          <p:cNvPr id="3" name="Oval 2">
            <a:extLst>
              <a:ext uri="{FF2B5EF4-FFF2-40B4-BE49-F238E27FC236}">
                <a16:creationId xmlns:a16="http://schemas.microsoft.com/office/drawing/2014/main" id="{4A27BCC3-2120-49F5-810B-3FB5E4F15301}"/>
              </a:ext>
            </a:extLst>
          </p:cNvPr>
          <p:cNvSpPr/>
          <p:nvPr/>
        </p:nvSpPr>
        <p:spPr>
          <a:xfrm>
            <a:off x="618067" y="2849562"/>
            <a:ext cx="609600" cy="533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70AB507-8B19-4F07-B2B6-058B1F24BBA3}"/>
              </a:ext>
            </a:extLst>
          </p:cNvPr>
          <p:cNvSpPr/>
          <p:nvPr/>
        </p:nvSpPr>
        <p:spPr>
          <a:xfrm>
            <a:off x="2590800" y="1778792"/>
            <a:ext cx="3124200" cy="2945607"/>
          </a:xfrm>
          <a:prstGeom prst="ellipse">
            <a:avLst/>
          </a:prstGeom>
          <a:solidFill>
            <a:srgbClr val="D69410"/>
          </a:solidFill>
          <a:ln>
            <a:solidFill>
              <a:srgbClr val="BE8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61C19AF-EA7E-4DCA-8C33-3436A2EA5993}"/>
              </a:ext>
            </a:extLst>
          </p:cNvPr>
          <p:cNvSpPr/>
          <p:nvPr/>
        </p:nvSpPr>
        <p:spPr>
          <a:xfrm>
            <a:off x="6798733" y="2422524"/>
            <a:ext cx="1744133" cy="1570038"/>
          </a:xfrm>
          <a:prstGeom prst="ellipse">
            <a:avLst/>
          </a:prstGeom>
          <a:solidFill>
            <a:srgbClr val="002060"/>
          </a:solidFill>
          <a:ln w="76200">
            <a:solidFill>
              <a:srgbClr val="D694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56C755-A9C4-404A-922E-2D112AA6933C}"/>
              </a:ext>
            </a:extLst>
          </p:cNvPr>
          <p:cNvSpPr txBox="1"/>
          <p:nvPr/>
        </p:nvSpPr>
        <p:spPr>
          <a:xfrm>
            <a:off x="203200" y="3810000"/>
            <a:ext cx="1625600" cy="923330"/>
          </a:xfrm>
          <a:prstGeom prst="rect">
            <a:avLst/>
          </a:prstGeom>
          <a:noFill/>
        </p:spPr>
        <p:txBody>
          <a:bodyPr wrap="square" rtlCol="0">
            <a:spAutoFit/>
          </a:bodyPr>
          <a:lstStyle/>
          <a:p>
            <a:pPr algn="ctr"/>
            <a:r>
              <a:rPr lang="en-US" dirty="0">
                <a:latin typeface="Rockwell" panose="02060603020205020403" pitchFamily="18" charset="0"/>
              </a:rPr>
              <a:t>4%</a:t>
            </a:r>
          </a:p>
          <a:p>
            <a:pPr algn="ctr"/>
            <a:r>
              <a:rPr lang="en-US" dirty="0">
                <a:latin typeface="Rockwell" panose="02060603020205020403" pitchFamily="18" charset="0"/>
              </a:rPr>
              <a:t>Pre-Adoption</a:t>
            </a:r>
          </a:p>
          <a:p>
            <a:pPr algn="ctr"/>
            <a:endParaRPr lang="en-US" dirty="0">
              <a:latin typeface="Rockwell" panose="02060603020205020403" pitchFamily="18" charset="0"/>
            </a:endParaRPr>
          </a:p>
        </p:txBody>
      </p:sp>
      <p:sp>
        <p:nvSpPr>
          <p:cNvPr id="9" name="TextBox 8">
            <a:extLst>
              <a:ext uri="{FF2B5EF4-FFF2-40B4-BE49-F238E27FC236}">
                <a16:creationId xmlns:a16="http://schemas.microsoft.com/office/drawing/2014/main" id="{0AD9E43D-DBDB-4183-8F22-EEDD35D38F3D}"/>
              </a:ext>
            </a:extLst>
          </p:cNvPr>
          <p:cNvSpPr txBox="1"/>
          <p:nvPr/>
        </p:nvSpPr>
        <p:spPr>
          <a:xfrm>
            <a:off x="3340100" y="4953000"/>
            <a:ext cx="1625600" cy="1200329"/>
          </a:xfrm>
          <a:prstGeom prst="rect">
            <a:avLst/>
          </a:prstGeom>
          <a:noFill/>
        </p:spPr>
        <p:txBody>
          <a:bodyPr wrap="square" rtlCol="0">
            <a:spAutoFit/>
          </a:bodyPr>
          <a:lstStyle/>
          <a:p>
            <a:pPr algn="ctr"/>
            <a:r>
              <a:rPr lang="en-US" dirty="0">
                <a:latin typeface="Rockwell" panose="02060603020205020403" pitchFamily="18" charset="0"/>
              </a:rPr>
              <a:t>76%</a:t>
            </a:r>
          </a:p>
          <a:p>
            <a:pPr algn="ctr"/>
            <a:r>
              <a:rPr lang="en-US" dirty="0">
                <a:latin typeface="Rockwell" panose="02060603020205020403" pitchFamily="18" charset="0"/>
              </a:rPr>
              <a:t>Early Adoption</a:t>
            </a:r>
          </a:p>
          <a:p>
            <a:pPr algn="ctr"/>
            <a:endParaRPr lang="en-US" dirty="0">
              <a:latin typeface="Rockwell" panose="02060603020205020403" pitchFamily="18" charset="0"/>
            </a:endParaRPr>
          </a:p>
        </p:txBody>
      </p:sp>
      <p:sp>
        <p:nvSpPr>
          <p:cNvPr id="10" name="TextBox 9">
            <a:extLst>
              <a:ext uri="{FF2B5EF4-FFF2-40B4-BE49-F238E27FC236}">
                <a16:creationId xmlns:a16="http://schemas.microsoft.com/office/drawing/2014/main" id="{FF6991C3-4B87-47E5-A655-8F90EC963B4E}"/>
              </a:ext>
            </a:extLst>
          </p:cNvPr>
          <p:cNvSpPr txBox="1"/>
          <p:nvPr/>
        </p:nvSpPr>
        <p:spPr>
          <a:xfrm>
            <a:off x="6917266" y="4074118"/>
            <a:ext cx="1625600" cy="923330"/>
          </a:xfrm>
          <a:prstGeom prst="rect">
            <a:avLst/>
          </a:prstGeom>
          <a:noFill/>
        </p:spPr>
        <p:txBody>
          <a:bodyPr wrap="square" rtlCol="0">
            <a:spAutoFit/>
          </a:bodyPr>
          <a:lstStyle/>
          <a:p>
            <a:pPr algn="ctr"/>
            <a:r>
              <a:rPr lang="en-US" dirty="0">
                <a:latin typeface="Rockwell" panose="02060603020205020403" pitchFamily="18" charset="0"/>
              </a:rPr>
              <a:t>20%</a:t>
            </a:r>
          </a:p>
          <a:p>
            <a:pPr algn="ctr"/>
            <a:r>
              <a:rPr lang="en-US" dirty="0">
                <a:latin typeface="Rockwell" panose="02060603020205020403" pitchFamily="18" charset="0"/>
              </a:rPr>
              <a:t>In Progress</a:t>
            </a:r>
          </a:p>
          <a:p>
            <a:pPr algn="ctr"/>
            <a:endParaRPr lang="en-US" dirty="0">
              <a:latin typeface="Rockwell" panose="02060603020205020403" pitchFamily="18" charset="0"/>
            </a:endParaRPr>
          </a:p>
        </p:txBody>
      </p:sp>
    </p:spTree>
    <p:extLst>
      <p:ext uri="{BB962C8B-B14F-4D97-AF65-F5344CB8AC3E}">
        <p14:creationId xmlns:p14="http://schemas.microsoft.com/office/powerpoint/2010/main" val="3246725418"/>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3051</TotalTime>
  <Words>701</Words>
  <Application>Microsoft Macintosh PowerPoint</Application>
  <PresentationFormat>On-screen Show (4:3)</PresentationFormat>
  <Paragraphs>150</Paragraphs>
  <Slides>21</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ヒラギノ角ゴ ProN W3</vt:lpstr>
      <vt:lpstr>Arial</vt:lpstr>
      <vt:lpstr>Calibri</vt:lpstr>
      <vt:lpstr>Gill Sans</vt:lpstr>
      <vt:lpstr>Rockwell</vt:lpstr>
      <vt:lpstr>Tahoma</vt:lpstr>
      <vt:lpstr>Office Theme</vt:lpstr>
      <vt:lpstr>1_Office Theme</vt:lpstr>
      <vt:lpstr>Guided Pathways:  Looking Forward, Looking Back</vt:lpstr>
      <vt:lpstr>Goal 1:</vt:lpstr>
      <vt:lpstr>Goal 4:</vt:lpstr>
      <vt:lpstr>The Need for Reform </vt:lpstr>
      <vt:lpstr>PowerPoint Presentation</vt:lpstr>
      <vt:lpstr>Fundamental Starting Point</vt:lpstr>
      <vt:lpstr>Legacy Moment in California </vt:lpstr>
      <vt:lpstr>PowerPoint Presentation</vt:lpstr>
      <vt:lpstr>PowerPoint Presentation</vt:lpstr>
      <vt:lpstr>Themes from Self-Assessment</vt:lpstr>
      <vt:lpstr>Themes from the Multi-Year Plan </vt:lpstr>
      <vt:lpstr>Structural Not Programmatic Reform</vt:lpstr>
      <vt:lpstr>PowerPoint Presentation</vt:lpstr>
      <vt:lpstr>GENERAL EDUCATION REQUIREMENTS (Select 12 courses from this list of more than 300)</vt:lpstr>
      <vt:lpstr>PowerPoint Presentation</vt:lpstr>
      <vt:lpstr>Guided Pathways Support  </vt:lpstr>
      <vt:lpstr>PowerPoint Presentation</vt:lpstr>
      <vt:lpstr>Synergy of Efforts to the Vision and Guided Pathways </vt:lpstr>
      <vt:lpstr>Lead from Where You Stand </vt:lpstr>
      <vt:lpstr>Taking Steps Forward </vt:lpstr>
      <vt:lpstr>Questions or Reflections</vt:lpstr>
    </vt:vector>
  </TitlesOfParts>
  <Company>Chancellor's Office</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2012</dc:title>
  <dc:creator>Paul Feist</dc:creator>
  <cp:lastModifiedBy>Plyley, Cari</cp:lastModifiedBy>
  <cp:revision>207</cp:revision>
  <cp:lastPrinted>2018-06-28T18:12:05Z</cp:lastPrinted>
  <dcterms:created xsi:type="dcterms:W3CDTF">2012-08-17T21:54:29Z</dcterms:created>
  <dcterms:modified xsi:type="dcterms:W3CDTF">2018-06-28T18:13:24Z</dcterms:modified>
</cp:coreProperties>
</file>