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4"/>
  </p:notesMasterIdLst>
  <p:sldIdLst>
    <p:sldId id="256" r:id="rId2"/>
    <p:sldId id="257" r:id="rId3"/>
    <p:sldId id="260" r:id="rId4"/>
    <p:sldId id="275" r:id="rId5"/>
    <p:sldId id="258" r:id="rId6"/>
    <p:sldId id="259" r:id="rId7"/>
    <p:sldId id="276" r:id="rId8"/>
    <p:sldId id="266" r:id="rId9"/>
    <p:sldId id="261" r:id="rId10"/>
    <p:sldId id="262" r:id="rId11"/>
    <p:sldId id="264" r:id="rId12"/>
    <p:sldId id="265" r:id="rId13"/>
    <p:sldId id="274" r:id="rId14"/>
    <p:sldId id="267" r:id="rId15"/>
    <p:sldId id="278" r:id="rId16"/>
    <p:sldId id="270" r:id="rId17"/>
    <p:sldId id="271" r:id="rId18"/>
    <p:sldId id="272" r:id="rId19"/>
    <p:sldId id="273" r:id="rId20"/>
    <p:sldId id="277" r:id="rId21"/>
    <p:sldId id="269" r:id="rId22"/>
    <p:sldId id="268" r:id="rId2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95" autoAdjust="0"/>
    <p:restoredTop sz="94660"/>
  </p:normalViewPr>
  <p:slideViewPr>
    <p:cSldViewPr snapToGrid="0">
      <p:cViewPr varScale="1">
        <p:scale>
          <a:sx n="69" d="100"/>
          <a:sy n="69" d="100"/>
        </p:scale>
        <p:origin x="304" y="192"/>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245D752-0496-4524-BA8C-C57D49BA8C14}" type="datetimeFigureOut">
              <a:rPr lang="en-US" smtClean="0"/>
              <a:t>6/19/18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F058334-6E83-4BCC-95E9-FD6DF92DF5D6}" type="slidenum">
              <a:rPr lang="en-US" smtClean="0"/>
              <a:t>‹#›</a:t>
            </a:fld>
            <a:endParaRPr lang="en-US"/>
          </a:p>
        </p:txBody>
      </p:sp>
    </p:spTree>
    <p:extLst>
      <p:ext uri="{BB962C8B-B14F-4D97-AF65-F5344CB8AC3E}">
        <p14:creationId xmlns:p14="http://schemas.microsoft.com/office/powerpoint/2010/main" val="2202334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02DD166-3D1B-43BB-8A7F-0E5F74DB6FFD}" type="datetime1">
              <a:rPr lang="en-US" smtClean="0"/>
              <a:t>6/19/18</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51AEB0A1-95CE-48BD-A9FC-D1F8039E07C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3207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B9EC9BB-A809-40B2-949C-6E58ADD83796}" type="datetime1">
              <a:rPr lang="en-US" smtClean="0"/>
              <a:t>6/19/18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AEB0A1-95CE-48BD-A9FC-D1F8039E07C3}" type="slidenum">
              <a:rPr lang="en-US" smtClean="0"/>
              <a:t>‹#›</a:t>
            </a:fld>
            <a:endParaRPr lang="en-US"/>
          </a:p>
        </p:txBody>
      </p:sp>
    </p:spTree>
    <p:extLst>
      <p:ext uri="{BB962C8B-B14F-4D97-AF65-F5344CB8AC3E}">
        <p14:creationId xmlns:p14="http://schemas.microsoft.com/office/powerpoint/2010/main" val="11059448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B9EC9BB-A809-40B2-949C-6E58ADD83796}" type="datetime1">
              <a:rPr lang="en-US" smtClean="0"/>
              <a:t>6/19/18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AEB0A1-95CE-48BD-A9FC-D1F8039E07C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12712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B9EC9BB-A809-40B2-949C-6E58ADD83796}" type="datetime1">
              <a:rPr lang="en-US" smtClean="0"/>
              <a:t>6/19/18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AEB0A1-95CE-48BD-A9FC-D1F8039E07C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476400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B9EC9BB-A809-40B2-949C-6E58ADD83796}" type="datetime1">
              <a:rPr lang="en-US" smtClean="0"/>
              <a:t>6/19/18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AEB0A1-95CE-48BD-A9FC-D1F8039E07C3}" type="slidenum">
              <a:rPr lang="en-US" smtClean="0"/>
              <a:t>‹#›</a:t>
            </a:fld>
            <a:endParaRPr lang="en-US"/>
          </a:p>
        </p:txBody>
      </p:sp>
    </p:spTree>
    <p:extLst>
      <p:ext uri="{BB962C8B-B14F-4D97-AF65-F5344CB8AC3E}">
        <p14:creationId xmlns:p14="http://schemas.microsoft.com/office/powerpoint/2010/main" val="276226239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B9EC9BB-A809-40B2-949C-6E58ADD83796}" type="datetime1">
              <a:rPr lang="en-US" smtClean="0"/>
              <a:t>6/19/18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AEB0A1-95CE-48BD-A9FC-D1F8039E07C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349447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B9EC9BB-A809-40B2-949C-6E58ADD83796}" type="datetime1">
              <a:rPr lang="en-US" smtClean="0"/>
              <a:t>6/19/18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AEB0A1-95CE-48BD-A9FC-D1F8039E07C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937042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1953EC-0AE0-47F1-A1D0-4BC526380B4B}" type="datetime1">
              <a:rPr lang="en-US" smtClean="0"/>
              <a:t>6/19/18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AEB0A1-95CE-48BD-A9FC-D1F8039E07C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7371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5F4674-88EC-432E-B6F1-A0CA81A9A4B9}" type="datetime1">
              <a:rPr lang="en-US" smtClean="0"/>
              <a:t>6/19/18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AEB0A1-95CE-48BD-A9FC-D1F8039E07C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0321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51AA64-1E1B-4808-BFCB-737070544223}" type="datetime1">
              <a:rPr lang="en-US" smtClean="0"/>
              <a:t>6/19/18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AEB0A1-95CE-48BD-A9FC-D1F8039E07C3}" type="slidenum">
              <a:rPr lang="en-US" smtClean="0"/>
              <a:t>‹#›</a:t>
            </a:fld>
            <a:endParaRPr lang="en-US"/>
          </a:p>
        </p:txBody>
      </p:sp>
    </p:spTree>
    <p:extLst>
      <p:ext uri="{BB962C8B-B14F-4D97-AF65-F5344CB8AC3E}">
        <p14:creationId xmlns:p14="http://schemas.microsoft.com/office/powerpoint/2010/main" val="3265999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0059A67-4F12-4F74-B43C-89CD32D2CFEE}" type="datetime1">
              <a:rPr lang="en-US" smtClean="0"/>
              <a:t>6/19/18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AEB0A1-95CE-48BD-A9FC-D1F8039E07C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5143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6C4127-A754-4C93-BB5F-A025FA112F3A}" type="datetime1">
              <a:rPr lang="en-US" smtClean="0"/>
              <a:t>6/19/18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AEB0A1-95CE-48BD-A9FC-D1F8039E07C3}" type="slidenum">
              <a:rPr lang="en-US" smtClean="0"/>
              <a:t>‹#›</a:t>
            </a:fld>
            <a:endParaRPr lang="en-US"/>
          </a:p>
        </p:txBody>
      </p:sp>
    </p:spTree>
    <p:extLst>
      <p:ext uri="{BB962C8B-B14F-4D97-AF65-F5344CB8AC3E}">
        <p14:creationId xmlns:p14="http://schemas.microsoft.com/office/powerpoint/2010/main" val="1097451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3D73635-B75F-4B03-982B-FEEEB99C2FF4}" type="datetime1">
              <a:rPr lang="en-US" smtClean="0"/>
              <a:t>6/19/18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AEB0A1-95CE-48BD-A9FC-D1F8039E07C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0832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1482C07-D5BE-417E-AFCE-CBC8E827E728}" type="datetime1">
              <a:rPr lang="en-US" smtClean="0"/>
              <a:t>6/19/18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AEB0A1-95CE-48BD-A9FC-D1F8039E07C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0445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F5089B-0F49-4890-ABBA-5B636B75A855}" type="datetime1">
              <a:rPr lang="en-US" smtClean="0"/>
              <a:t>6/19/18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AEB0A1-95CE-48BD-A9FC-D1F8039E07C3}" type="slidenum">
              <a:rPr lang="en-US" smtClean="0"/>
              <a:t>‹#›</a:t>
            </a:fld>
            <a:endParaRPr lang="en-US"/>
          </a:p>
        </p:txBody>
      </p:sp>
    </p:spTree>
    <p:extLst>
      <p:ext uri="{BB962C8B-B14F-4D97-AF65-F5344CB8AC3E}">
        <p14:creationId xmlns:p14="http://schemas.microsoft.com/office/powerpoint/2010/main" val="1606680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66E1B35-6A92-4445-92DB-E48928CB40F0}" type="datetime1">
              <a:rPr lang="en-US" smtClean="0"/>
              <a:t>6/19/18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AEB0A1-95CE-48BD-A9FC-D1F8039E07C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700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574C5EF-3DD4-497F-83DC-49DCD3084771}" type="datetime1">
              <a:rPr lang="en-US" smtClean="0"/>
              <a:t>6/19/18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AEB0A1-95CE-48BD-A9FC-D1F8039E07C3}" type="slidenum">
              <a:rPr lang="en-US" smtClean="0"/>
              <a:t>‹#›</a:t>
            </a:fld>
            <a:endParaRPr lang="en-US"/>
          </a:p>
        </p:txBody>
      </p:sp>
    </p:spTree>
    <p:extLst>
      <p:ext uri="{BB962C8B-B14F-4D97-AF65-F5344CB8AC3E}">
        <p14:creationId xmlns:p14="http://schemas.microsoft.com/office/powerpoint/2010/main" val="1551511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B9EC9BB-A809-40B2-949C-6E58ADD83796}" type="datetime1">
              <a:rPr lang="en-US" smtClean="0"/>
              <a:t>6/19/18</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1AEB0A1-95CE-48BD-A9FC-D1F8039E07C3}" type="slidenum">
              <a:rPr lang="en-US" smtClean="0"/>
              <a:t>‹#›</a:t>
            </a:fld>
            <a:endParaRPr lang="en-US"/>
          </a:p>
        </p:txBody>
      </p:sp>
    </p:spTree>
    <p:extLst>
      <p:ext uri="{BB962C8B-B14F-4D97-AF65-F5344CB8AC3E}">
        <p14:creationId xmlns:p14="http://schemas.microsoft.com/office/powerpoint/2010/main" val="39923006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389063"/>
            <a:ext cx="9144000" cy="1925637"/>
          </a:xfrm>
          <a:noFill/>
        </p:spPr>
        <p:txBody>
          <a:bodyPr/>
          <a:lstStyle/>
          <a:p>
            <a:r>
              <a:rPr lang="en-US" dirty="0"/>
              <a:t>Robert’s Rules of Order</a:t>
            </a:r>
          </a:p>
        </p:txBody>
      </p:sp>
      <p:sp>
        <p:nvSpPr>
          <p:cNvPr id="3" name="Subtitle 2"/>
          <p:cNvSpPr>
            <a:spLocks noGrp="1"/>
          </p:cNvSpPr>
          <p:nvPr>
            <p:ph type="subTitle" idx="1"/>
          </p:nvPr>
        </p:nvSpPr>
        <p:spPr>
          <a:xfrm>
            <a:off x="1619250" y="3535363"/>
            <a:ext cx="9144000" cy="2208212"/>
          </a:xfrm>
        </p:spPr>
        <p:txBody>
          <a:bodyPr>
            <a:normAutofit/>
          </a:bodyPr>
          <a:lstStyle/>
          <a:p>
            <a:r>
              <a:rPr lang="en-US" dirty="0"/>
              <a:t>How to Run an Effective Meeting</a:t>
            </a:r>
          </a:p>
          <a:p>
            <a:r>
              <a:rPr lang="en-US" dirty="0"/>
              <a:t>Presented by</a:t>
            </a:r>
          </a:p>
          <a:p>
            <a:r>
              <a:rPr lang="en-US" dirty="0"/>
              <a:t>Andrea Hall-Cuccia</a:t>
            </a:r>
          </a:p>
          <a:p>
            <a:r>
              <a:rPr lang="en-US" dirty="0"/>
              <a:t>Merced College</a:t>
            </a:r>
          </a:p>
        </p:txBody>
      </p:sp>
      <p:pic>
        <p:nvPicPr>
          <p:cNvPr id="5" name="Picture 2" descr="MCCD_Classified-Senate-banner5_87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2587" y="0"/>
            <a:ext cx="6346826"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502689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590550"/>
            <a:ext cx="9601196" cy="1695449"/>
          </a:xfrm>
        </p:spPr>
        <p:txBody>
          <a:bodyPr>
            <a:normAutofit/>
          </a:bodyPr>
          <a:lstStyle/>
          <a:p>
            <a:r>
              <a:rPr lang="en-US" dirty="0"/>
              <a:t>Robert’s Rules of Order:</a:t>
            </a:r>
            <a:br>
              <a:rPr lang="en-US" dirty="0"/>
            </a:br>
            <a:r>
              <a:rPr lang="en-US" dirty="0"/>
              <a:t>Standard Order of Business</a:t>
            </a:r>
          </a:p>
        </p:txBody>
      </p:sp>
      <p:sp>
        <p:nvSpPr>
          <p:cNvPr id="3" name="Content Placeholder 2"/>
          <p:cNvSpPr>
            <a:spLocks noGrp="1"/>
          </p:cNvSpPr>
          <p:nvPr>
            <p:ph idx="1"/>
          </p:nvPr>
        </p:nvSpPr>
        <p:spPr>
          <a:xfrm>
            <a:off x="1295401" y="2430780"/>
            <a:ext cx="9601196" cy="3817620"/>
          </a:xfrm>
        </p:spPr>
        <p:txBody>
          <a:bodyPr>
            <a:normAutofit/>
          </a:bodyPr>
          <a:lstStyle/>
          <a:p>
            <a:r>
              <a:rPr lang="en-US" sz="3200" dirty="0"/>
              <a:t>Robert’s Rules of Order Standard Order of Business</a:t>
            </a:r>
          </a:p>
          <a:p>
            <a:pPr lvl="1"/>
            <a:r>
              <a:rPr lang="en-US" sz="2800" dirty="0"/>
              <a:t>Reading and approval of minutes</a:t>
            </a:r>
          </a:p>
          <a:p>
            <a:pPr lvl="1"/>
            <a:r>
              <a:rPr lang="en-US" sz="2800" dirty="0"/>
              <a:t>Reports (includes Treasurer’s report, committee reports, etc.)</a:t>
            </a:r>
          </a:p>
          <a:p>
            <a:pPr lvl="1"/>
            <a:r>
              <a:rPr lang="en-US" sz="2800" dirty="0"/>
              <a:t>Unfinished business</a:t>
            </a:r>
          </a:p>
          <a:p>
            <a:pPr lvl="1"/>
            <a:r>
              <a:rPr lang="en-US" sz="2800" dirty="0"/>
              <a:t>New business</a:t>
            </a:r>
          </a:p>
          <a:p>
            <a:r>
              <a:rPr lang="en-US" sz="3200" dirty="0"/>
              <a:t>Merced College Classified Senate (refer to handout)</a:t>
            </a:r>
          </a:p>
        </p:txBody>
      </p:sp>
      <p:sp>
        <p:nvSpPr>
          <p:cNvPr id="4" name="Slide Number Placeholder 3"/>
          <p:cNvSpPr>
            <a:spLocks noGrp="1"/>
          </p:cNvSpPr>
          <p:nvPr>
            <p:ph type="sldNum" sz="quarter" idx="12"/>
          </p:nvPr>
        </p:nvSpPr>
        <p:spPr/>
        <p:txBody>
          <a:bodyPr/>
          <a:lstStyle/>
          <a:p>
            <a:fld id="{51AEB0A1-95CE-48BD-A9FC-D1F8039E07C3}" type="slidenum">
              <a:rPr lang="en-US" smtClean="0"/>
              <a:t>10</a:t>
            </a:fld>
            <a:endParaRPr lang="en-US"/>
          </a:p>
        </p:txBody>
      </p:sp>
    </p:spTree>
    <p:extLst>
      <p:ext uri="{BB962C8B-B14F-4D97-AF65-F5344CB8AC3E}">
        <p14:creationId xmlns:p14="http://schemas.microsoft.com/office/powerpoint/2010/main" val="2628082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Approval of Reports</a:t>
            </a:r>
          </a:p>
        </p:txBody>
      </p:sp>
      <p:sp>
        <p:nvSpPr>
          <p:cNvPr id="3" name="Content Placeholder 2"/>
          <p:cNvSpPr>
            <a:spLocks noGrp="1"/>
          </p:cNvSpPr>
          <p:nvPr>
            <p:ph idx="1"/>
          </p:nvPr>
        </p:nvSpPr>
        <p:spPr>
          <a:xfrm>
            <a:off x="1295401" y="2453640"/>
            <a:ext cx="9601196" cy="3794760"/>
          </a:xfrm>
        </p:spPr>
        <p:txBody>
          <a:bodyPr>
            <a:normAutofit lnSpcReduction="10000"/>
          </a:bodyPr>
          <a:lstStyle/>
          <a:p>
            <a:r>
              <a:rPr lang="en-US" dirty="0"/>
              <a:t>Minutes</a:t>
            </a:r>
          </a:p>
          <a:p>
            <a:pPr lvl="1"/>
            <a:r>
              <a:rPr lang="en-US" dirty="0"/>
              <a:t>Distribution</a:t>
            </a:r>
          </a:p>
          <a:p>
            <a:pPr lvl="2"/>
            <a:r>
              <a:rPr lang="en-US" sz="2000" dirty="0"/>
              <a:t>Read</a:t>
            </a:r>
          </a:p>
          <a:p>
            <a:pPr lvl="2"/>
            <a:r>
              <a:rPr lang="en-US" sz="2000" dirty="0"/>
              <a:t>Distributed in Advance</a:t>
            </a:r>
          </a:p>
          <a:p>
            <a:pPr lvl="1"/>
            <a:r>
              <a:rPr lang="en-US" dirty="0"/>
              <a:t>Approval</a:t>
            </a:r>
          </a:p>
          <a:p>
            <a:pPr lvl="2"/>
            <a:r>
              <a:rPr lang="en-US" sz="2000" dirty="0"/>
              <a:t>By consensus… “are there any corrections to the minutes?...If there are no corrections, the minutes are approved.”</a:t>
            </a:r>
          </a:p>
          <a:p>
            <a:r>
              <a:rPr lang="en-US" dirty="0"/>
              <a:t>Treasurer’s Report</a:t>
            </a:r>
          </a:p>
          <a:p>
            <a:pPr lvl="1"/>
            <a:r>
              <a:rPr lang="en-US" dirty="0"/>
              <a:t>Placed on file—no motion needed</a:t>
            </a:r>
          </a:p>
        </p:txBody>
      </p:sp>
      <p:sp>
        <p:nvSpPr>
          <p:cNvPr id="4" name="Slide Number Placeholder 3"/>
          <p:cNvSpPr>
            <a:spLocks noGrp="1"/>
          </p:cNvSpPr>
          <p:nvPr>
            <p:ph type="sldNum" sz="quarter" idx="12"/>
          </p:nvPr>
        </p:nvSpPr>
        <p:spPr/>
        <p:txBody>
          <a:bodyPr/>
          <a:lstStyle/>
          <a:p>
            <a:fld id="{51AEB0A1-95CE-48BD-A9FC-D1F8039E07C3}" type="slidenum">
              <a:rPr lang="en-US" smtClean="0"/>
              <a:t>11</a:t>
            </a:fld>
            <a:endParaRPr lang="en-US"/>
          </a:p>
        </p:txBody>
      </p:sp>
    </p:spTree>
    <p:extLst>
      <p:ext uri="{BB962C8B-B14F-4D97-AF65-F5344CB8AC3E}">
        <p14:creationId xmlns:p14="http://schemas.microsoft.com/office/powerpoint/2010/main" val="2065773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Committees</a:t>
            </a:r>
          </a:p>
        </p:txBody>
      </p:sp>
      <p:sp>
        <p:nvSpPr>
          <p:cNvPr id="3" name="Content Placeholder 2"/>
          <p:cNvSpPr>
            <a:spLocks noGrp="1"/>
          </p:cNvSpPr>
          <p:nvPr>
            <p:ph idx="1"/>
          </p:nvPr>
        </p:nvSpPr>
        <p:spPr>
          <a:xfrm>
            <a:off x="1295401" y="2447925"/>
            <a:ext cx="9601196" cy="3886199"/>
          </a:xfrm>
        </p:spPr>
        <p:txBody>
          <a:bodyPr>
            <a:normAutofit lnSpcReduction="10000"/>
          </a:bodyPr>
          <a:lstStyle/>
          <a:p>
            <a:r>
              <a:rPr lang="en-US" sz="3200" dirty="0"/>
              <a:t>Standing committees</a:t>
            </a:r>
          </a:p>
          <a:p>
            <a:pPr lvl="1"/>
            <a:r>
              <a:rPr lang="en-US" sz="2800" dirty="0"/>
              <a:t>Ongoing</a:t>
            </a:r>
          </a:p>
          <a:p>
            <a:pPr lvl="1"/>
            <a:r>
              <a:rPr lang="en-US" sz="2800" dirty="0"/>
              <a:t>Examples</a:t>
            </a:r>
          </a:p>
          <a:p>
            <a:pPr lvl="2"/>
            <a:r>
              <a:rPr lang="en-US" sz="2400" dirty="0"/>
              <a:t>Shared Governance</a:t>
            </a:r>
          </a:p>
          <a:p>
            <a:pPr lvl="2"/>
            <a:r>
              <a:rPr lang="en-US" sz="2400" dirty="0"/>
              <a:t>Operational</a:t>
            </a:r>
          </a:p>
          <a:p>
            <a:pPr lvl="3"/>
            <a:r>
              <a:rPr lang="en-US" sz="2000" dirty="0"/>
              <a:t>Professional Development</a:t>
            </a:r>
          </a:p>
          <a:p>
            <a:pPr lvl="3"/>
            <a:r>
              <a:rPr lang="en-US" sz="2000" dirty="0"/>
              <a:t>Fundraising</a:t>
            </a:r>
          </a:p>
          <a:p>
            <a:pPr lvl="3"/>
            <a:r>
              <a:rPr lang="en-US" sz="2000" dirty="0"/>
              <a:t>Awards</a:t>
            </a:r>
          </a:p>
        </p:txBody>
      </p:sp>
      <p:sp>
        <p:nvSpPr>
          <p:cNvPr id="4" name="Slide Number Placeholder 3"/>
          <p:cNvSpPr>
            <a:spLocks noGrp="1"/>
          </p:cNvSpPr>
          <p:nvPr>
            <p:ph type="sldNum" sz="quarter" idx="12"/>
          </p:nvPr>
        </p:nvSpPr>
        <p:spPr/>
        <p:txBody>
          <a:bodyPr/>
          <a:lstStyle/>
          <a:p>
            <a:fld id="{51AEB0A1-95CE-48BD-A9FC-D1F8039E07C3}" type="slidenum">
              <a:rPr lang="en-US" smtClean="0"/>
              <a:t>12</a:t>
            </a:fld>
            <a:endParaRPr lang="en-US"/>
          </a:p>
        </p:txBody>
      </p:sp>
    </p:spTree>
    <p:extLst>
      <p:ext uri="{BB962C8B-B14F-4D97-AF65-F5344CB8AC3E}">
        <p14:creationId xmlns:p14="http://schemas.microsoft.com/office/powerpoint/2010/main" val="489934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Committees (cont’d)</a:t>
            </a:r>
          </a:p>
        </p:txBody>
      </p:sp>
      <p:sp>
        <p:nvSpPr>
          <p:cNvPr id="3" name="Content Placeholder 2"/>
          <p:cNvSpPr>
            <a:spLocks noGrp="1"/>
          </p:cNvSpPr>
          <p:nvPr>
            <p:ph idx="1"/>
          </p:nvPr>
        </p:nvSpPr>
        <p:spPr>
          <a:xfrm>
            <a:off x="1295401" y="2447925"/>
            <a:ext cx="9601196" cy="3886199"/>
          </a:xfrm>
        </p:spPr>
        <p:txBody>
          <a:bodyPr>
            <a:normAutofit/>
          </a:bodyPr>
          <a:lstStyle/>
          <a:p>
            <a:r>
              <a:rPr lang="en-US" sz="2800" dirty="0"/>
              <a:t>Ad hoc committees (also called special or select committees)</a:t>
            </a:r>
          </a:p>
          <a:p>
            <a:pPr lvl="1"/>
            <a:r>
              <a:rPr lang="en-US" sz="2800" dirty="0"/>
              <a:t>Specific purpose</a:t>
            </a:r>
          </a:p>
          <a:p>
            <a:pPr lvl="1"/>
            <a:r>
              <a:rPr lang="en-US" sz="2800" dirty="0"/>
              <a:t>Disband when purpose complete</a:t>
            </a:r>
          </a:p>
          <a:p>
            <a:pPr lvl="1"/>
            <a:r>
              <a:rPr lang="en-US" sz="2800" dirty="0"/>
              <a:t>Examples:</a:t>
            </a:r>
          </a:p>
          <a:p>
            <a:pPr lvl="2"/>
            <a:r>
              <a:rPr lang="en-US" sz="2800" dirty="0"/>
              <a:t>Hiring committees</a:t>
            </a:r>
          </a:p>
          <a:p>
            <a:pPr lvl="2"/>
            <a:r>
              <a:rPr lang="en-US" sz="2800" dirty="0"/>
              <a:t>Task forces</a:t>
            </a:r>
          </a:p>
        </p:txBody>
      </p:sp>
      <p:sp>
        <p:nvSpPr>
          <p:cNvPr id="4" name="Slide Number Placeholder 3"/>
          <p:cNvSpPr>
            <a:spLocks noGrp="1"/>
          </p:cNvSpPr>
          <p:nvPr>
            <p:ph type="sldNum" sz="quarter" idx="12"/>
          </p:nvPr>
        </p:nvSpPr>
        <p:spPr/>
        <p:txBody>
          <a:bodyPr/>
          <a:lstStyle/>
          <a:p>
            <a:fld id="{51AEB0A1-95CE-48BD-A9FC-D1F8039E07C3}" type="slidenum">
              <a:rPr lang="en-US" smtClean="0"/>
              <a:t>13</a:t>
            </a:fld>
            <a:endParaRPr lang="en-US"/>
          </a:p>
        </p:txBody>
      </p:sp>
    </p:spTree>
    <p:extLst>
      <p:ext uri="{BB962C8B-B14F-4D97-AF65-F5344CB8AC3E}">
        <p14:creationId xmlns:p14="http://schemas.microsoft.com/office/powerpoint/2010/main" val="298641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953348"/>
          </a:xfrm>
        </p:spPr>
        <p:txBody>
          <a:bodyPr/>
          <a:lstStyle/>
          <a:p>
            <a:r>
              <a:rPr lang="en-US" dirty="0"/>
              <a:t>Decision Making:  Robert’s Rules of Order</a:t>
            </a:r>
          </a:p>
        </p:txBody>
      </p:sp>
      <p:sp>
        <p:nvSpPr>
          <p:cNvPr id="3" name="Content Placeholder 2"/>
          <p:cNvSpPr>
            <a:spLocks noGrp="1"/>
          </p:cNvSpPr>
          <p:nvPr>
            <p:ph idx="1"/>
          </p:nvPr>
        </p:nvSpPr>
        <p:spPr>
          <a:xfrm>
            <a:off x="1348742" y="2008292"/>
            <a:ext cx="9601196" cy="4430608"/>
          </a:xfrm>
        </p:spPr>
        <p:txBody>
          <a:bodyPr>
            <a:normAutofit lnSpcReduction="10000"/>
          </a:bodyPr>
          <a:lstStyle/>
          <a:p>
            <a:r>
              <a:rPr lang="en-US" sz="2800" dirty="0"/>
              <a:t>Motion-driven</a:t>
            </a:r>
          </a:p>
          <a:p>
            <a:r>
              <a:rPr lang="en-US" sz="2800" dirty="0"/>
              <a:t>Simple majority rules </a:t>
            </a:r>
          </a:p>
          <a:p>
            <a:pPr lvl="2"/>
            <a:r>
              <a:rPr lang="en-US" sz="2800" dirty="0"/>
              <a:t>Exceptions (require supermajority—2/3 or 3/4):</a:t>
            </a:r>
          </a:p>
          <a:p>
            <a:pPr lvl="3"/>
            <a:r>
              <a:rPr lang="en-US" sz="2800" dirty="0"/>
              <a:t>Budget</a:t>
            </a:r>
          </a:p>
          <a:p>
            <a:pPr lvl="3"/>
            <a:r>
              <a:rPr lang="en-US" sz="2800" dirty="0"/>
              <a:t>Bylaws</a:t>
            </a:r>
          </a:p>
          <a:p>
            <a:pPr lvl="1"/>
            <a:r>
              <a:rPr lang="en-US" sz="2800" dirty="0"/>
              <a:t>Appropriate for larger groups</a:t>
            </a:r>
          </a:p>
          <a:p>
            <a:pPr lvl="1"/>
            <a:r>
              <a:rPr lang="en-US" sz="2800" dirty="0"/>
              <a:t>Controversial issues—protects minority</a:t>
            </a:r>
          </a:p>
          <a:p>
            <a:r>
              <a:rPr lang="en-US" sz="2800" dirty="0"/>
              <a:t>See handout for more detail</a:t>
            </a:r>
          </a:p>
        </p:txBody>
      </p:sp>
      <p:sp>
        <p:nvSpPr>
          <p:cNvPr id="4" name="Slide Number Placeholder 3"/>
          <p:cNvSpPr>
            <a:spLocks noGrp="1"/>
          </p:cNvSpPr>
          <p:nvPr>
            <p:ph type="sldNum" sz="quarter" idx="12"/>
          </p:nvPr>
        </p:nvSpPr>
        <p:spPr/>
        <p:txBody>
          <a:bodyPr/>
          <a:lstStyle/>
          <a:p>
            <a:fld id="{51AEB0A1-95CE-48BD-A9FC-D1F8039E07C3}" type="slidenum">
              <a:rPr lang="en-US" smtClean="0"/>
              <a:t>14</a:t>
            </a:fld>
            <a:endParaRPr lang="en-US"/>
          </a:p>
        </p:txBody>
      </p:sp>
    </p:spTree>
    <p:extLst>
      <p:ext uri="{BB962C8B-B14F-4D97-AF65-F5344CB8AC3E}">
        <p14:creationId xmlns:p14="http://schemas.microsoft.com/office/powerpoint/2010/main" val="175350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953348"/>
          </a:xfrm>
        </p:spPr>
        <p:txBody>
          <a:bodyPr/>
          <a:lstStyle/>
          <a:p>
            <a:r>
              <a:rPr lang="en-US" dirty="0"/>
              <a:t>Decision Making:  Consensus</a:t>
            </a:r>
          </a:p>
        </p:txBody>
      </p:sp>
      <p:sp>
        <p:nvSpPr>
          <p:cNvPr id="3" name="Content Placeholder 2"/>
          <p:cNvSpPr>
            <a:spLocks noGrp="1"/>
          </p:cNvSpPr>
          <p:nvPr>
            <p:ph idx="1"/>
          </p:nvPr>
        </p:nvSpPr>
        <p:spPr>
          <a:xfrm>
            <a:off x="1295402" y="2297852"/>
            <a:ext cx="9601196" cy="4430608"/>
          </a:xfrm>
        </p:spPr>
        <p:txBody>
          <a:bodyPr>
            <a:normAutofit/>
          </a:bodyPr>
          <a:lstStyle/>
          <a:p>
            <a:r>
              <a:rPr lang="en-US" sz="2800" dirty="0"/>
              <a:t>Iterative</a:t>
            </a:r>
          </a:p>
          <a:p>
            <a:r>
              <a:rPr lang="en-US" sz="2800" dirty="0"/>
              <a:t>Collaborative</a:t>
            </a:r>
          </a:p>
          <a:p>
            <a:r>
              <a:rPr lang="en-US" sz="2800" dirty="0"/>
              <a:t>Agreement level determined by body</a:t>
            </a:r>
          </a:p>
          <a:p>
            <a:pPr lvl="2"/>
            <a:r>
              <a:rPr lang="en-US" sz="2800" dirty="0"/>
              <a:t>Unanimous</a:t>
            </a:r>
          </a:p>
          <a:p>
            <a:pPr lvl="2"/>
            <a:r>
              <a:rPr lang="en-US" sz="2800" dirty="0"/>
              <a:t>Majority rules</a:t>
            </a:r>
          </a:p>
          <a:p>
            <a:r>
              <a:rPr lang="en-US" sz="2800" dirty="0"/>
              <a:t>Appropriate for smaller groups</a:t>
            </a:r>
          </a:p>
          <a:p>
            <a:r>
              <a:rPr lang="en-US" sz="2800" dirty="0"/>
              <a:t>See handout for more detail</a:t>
            </a:r>
          </a:p>
        </p:txBody>
      </p:sp>
      <p:sp>
        <p:nvSpPr>
          <p:cNvPr id="4" name="Slide Number Placeholder 3"/>
          <p:cNvSpPr>
            <a:spLocks noGrp="1"/>
          </p:cNvSpPr>
          <p:nvPr>
            <p:ph type="sldNum" sz="quarter" idx="12"/>
          </p:nvPr>
        </p:nvSpPr>
        <p:spPr/>
        <p:txBody>
          <a:bodyPr/>
          <a:lstStyle/>
          <a:p>
            <a:fld id="{51AEB0A1-95CE-48BD-A9FC-D1F8039E07C3}" type="slidenum">
              <a:rPr lang="en-US" smtClean="0"/>
              <a:t>15</a:t>
            </a:fld>
            <a:endParaRPr lang="en-US"/>
          </a:p>
        </p:txBody>
      </p:sp>
    </p:spTree>
    <p:extLst>
      <p:ext uri="{BB962C8B-B14F-4D97-AF65-F5344CB8AC3E}">
        <p14:creationId xmlns:p14="http://schemas.microsoft.com/office/powerpoint/2010/main" val="458799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Motions</a:t>
            </a:r>
          </a:p>
        </p:txBody>
      </p:sp>
      <p:sp>
        <p:nvSpPr>
          <p:cNvPr id="3" name="Content Placeholder 2"/>
          <p:cNvSpPr>
            <a:spLocks noGrp="1"/>
          </p:cNvSpPr>
          <p:nvPr>
            <p:ph idx="1"/>
          </p:nvPr>
        </p:nvSpPr>
        <p:spPr>
          <a:xfrm>
            <a:off x="1295401" y="2415540"/>
            <a:ext cx="9601196" cy="3832860"/>
          </a:xfrm>
        </p:spPr>
        <p:txBody>
          <a:bodyPr>
            <a:noAutofit/>
          </a:bodyPr>
          <a:lstStyle/>
          <a:p>
            <a:r>
              <a:rPr lang="en-US" sz="3200" dirty="0"/>
              <a:t>Procedure</a:t>
            </a:r>
          </a:p>
          <a:p>
            <a:pPr lvl="1"/>
            <a:r>
              <a:rPr lang="en-US" sz="3200" dirty="0"/>
              <a:t>Motion</a:t>
            </a:r>
          </a:p>
          <a:p>
            <a:pPr lvl="1"/>
            <a:r>
              <a:rPr lang="en-US" sz="3200" dirty="0"/>
              <a:t>Second</a:t>
            </a:r>
          </a:p>
          <a:p>
            <a:pPr lvl="1"/>
            <a:r>
              <a:rPr lang="en-US" sz="3200" dirty="0"/>
              <a:t>Amendments</a:t>
            </a:r>
          </a:p>
          <a:p>
            <a:pPr lvl="1"/>
            <a:r>
              <a:rPr lang="en-US" sz="3200" dirty="0"/>
              <a:t>Debate</a:t>
            </a:r>
          </a:p>
          <a:p>
            <a:pPr lvl="1"/>
            <a:r>
              <a:rPr lang="en-US" sz="3200" dirty="0"/>
              <a:t>Vote</a:t>
            </a:r>
          </a:p>
        </p:txBody>
      </p:sp>
      <p:sp>
        <p:nvSpPr>
          <p:cNvPr id="4" name="Slide Number Placeholder 3"/>
          <p:cNvSpPr>
            <a:spLocks noGrp="1"/>
          </p:cNvSpPr>
          <p:nvPr>
            <p:ph type="sldNum" sz="quarter" idx="12"/>
          </p:nvPr>
        </p:nvSpPr>
        <p:spPr/>
        <p:txBody>
          <a:bodyPr/>
          <a:lstStyle/>
          <a:p>
            <a:fld id="{51AEB0A1-95CE-48BD-A9FC-D1F8039E07C3}" type="slidenum">
              <a:rPr lang="en-US" smtClean="0"/>
              <a:t>16</a:t>
            </a:fld>
            <a:endParaRPr lang="en-US"/>
          </a:p>
        </p:txBody>
      </p:sp>
    </p:spTree>
    <p:extLst>
      <p:ext uri="{BB962C8B-B14F-4D97-AF65-F5344CB8AC3E}">
        <p14:creationId xmlns:p14="http://schemas.microsoft.com/office/powerpoint/2010/main" val="177385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Amendments</a:t>
            </a:r>
          </a:p>
        </p:txBody>
      </p:sp>
      <p:sp>
        <p:nvSpPr>
          <p:cNvPr id="3" name="Content Placeholder 2"/>
          <p:cNvSpPr>
            <a:spLocks noGrp="1"/>
          </p:cNvSpPr>
          <p:nvPr>
            <p:ph idx="1"/>
          </p:nvPr>
        </p:nvSpPr>
        <p:spPr/>
        <p:txBody>
          <a:bodyPr>
            <a:normAutofit fontScale="92500" lnSpcReduction="20000"/>
          </a:bodyPr>
          <a:lstStyle/>
          <a:p>
            <a:r>
              <a:rPr lang="en-US" sz="3200" dirty="0"/>
              <a:t>Requires another motion and second</a:t>
            </a:r>
          </a:p>
          <a:p>
            <a:endParaRPr lang="en-US" sz="3200" dirty="0"/>
          </a:p>
          <a:p>
            <a:r>
              <a:rPr lang="en-US" sz="3200" dirty="0"/>
              <a:t>Approving amendment does not approve entire motion</a:t>
            </a:r>
          </a:p>
          <a:p>
            <a:pPr lvl="1"/>
            <a:r>
              <a:rPr lang="en-US" sz="2800" dirty="0"/>
              <a:t>Discussion resumes and vote taken on amended motion</a:t>
            </a:r>
          </a:p>
          <a:p>
            <a:endParaRPr lang="en-US" sz="3200" dirty="0"/>
          </a:p>
          <a:p>
            <a:r>
              <a:rPr lang="en-US" sz="3200" dirty="0"/>
              <a:t>If amendment fails, revert back to original motion.</a:t>
            </a:r>
          </a:p>
        </p:txBody>
      </p:sp>
      <p:sp>
        <p:nvSpPr>
          <p:cNvPr id="4" name="Slide Number Placeholder 3"/>
          <p:cNvSpPr>
            <a:spLocks noGrp="1"/>
          </p:cNvSpPr>
          <p:nvPr>
            <p:ph type="sldNum" sz="quarter" idx="12"/>
          </p:nvPr>
        </p:nvSpPr>
        <p:spPr/>
        <p:txBody>
          <a:bodyPr/>
          <a:lstStyle/>
          <a:p>
            <a:fld id="{51AEB0A1-95CE-48BD-A9FC-D1F8039E07C3}" type="slidenum">
              <a:rPr lang="en-US" smtClean="0"/>
              <a:t>17</a:t>
            </a:fld>
            <a:endParaRPr lang="en-US"/>
          </a:p>
        </p:txBody>
      </p:sp>
    </p:spTree>
    <p:extLst>
      <p:ext uri="{BB962C8B-B14F-4D97-AF65-F5344CB8AC3E}">
        <p14:creationId xmlns:p14="http://schemas.microsoft.com/office/powerpoint/2010/main" val="2023037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Debate</a:t>
            </a:r>
          </a:p>
        </p:txBody>
      </p:sp>
      <p:sp>
        <p:nvSpPr>
          <p:cNvPr id="3" name="Content Placeholder 2"/>
          <p:cNvSpPr>
            <a:spLocks noGrp="1"/>
          </p:cNvSpPr>
          <p:nvPr>
            <p:ph idx="1"/>
          </p:nvPr>
        </p:nvSpPr>
        <p:spPr>
          <a:xfrm>
            <a:off x="1295402" y="2011680"/>
            <a:ext cx="9601196" cy="3810000"/>
          </a:xfrm>
        </p:spPr>
        <p:txBody>
          <a:bodyPr>
            <a:noAutofit/>
          </a:bodyPr>
          <a:lstStyle/>
          <a:p>
            <a:r>
              <a:rPr lang="en-US" dirty="0"/>
              <a:t>Limits</a:t>
            </a:r>
          </a:p>
          <a:p>
            <a:pPr lvl="1"/>
            <a:r>
              <a:rPr lang="en-US" sz="2400" dirty="0"/>
              <a:t>Robert’s Rules of Order</a:t>
            </a:r>
          </a:p>
          <a:p>
            <a:pPr lvl="2"/>
            <a:r>
              <a:rPr lang="en-US" sz="2400" dirty="0"/>
              <a:t>Twice per person issue</a:t>
            </a:r>
          </a:p>
          <a:p>
            <a:pPr lvl="2"/>
            <a:r>
              <a:rPr lang="en-US" sz="2400" dirty="0"/>
              <a:t>10 minutes per person each time</a:t>
            </a:r>
          </a:p>
          <a:p>
            <a:pPr lvl="1"/>
            <a:r>
              <a:rPr lang="en-US" sz="2400" dirty="0"/>
              <a:t>Set by Organization</a:t>
            </a:r>
          </a:p>
          <a:p>
            <a:pPr lvl="2"/>
            <a:r>
              <a:rPr lang="en-US" sz="2400" dirty="0"/>
              <a:t>Time</a:t>
            </a:r>
          </a:p>
          <a:p>
            <a:pPr lvl="2"/>
            <a:r>
              <a:rPr lang="en-US" sz="2400" dirty="0"/>
              <a:t>For/against</a:t>
            </a:r>
          </a:p>
          <a:p>
            <a:pPr lvl="1"/>
            <a:r>
              <a:rPr lang="en-US" sz="2400" dirty="0"/>
              <a:t>Discretion of Chair</a:t>
            </a:r>
          </a:p>
        </p:txBody>
      </p:sp>
      <p:sp>
        <p:nvSpPr>
          <p:cNvPr id="4" name="Slide Number Placeholder 3"/>
          <p:cNvSpPr>
            <a:spLocks noGrp="1"/>
          </p:cNvSpPr>
          <p:nvPr>
            <p:ph type="sldNum" sz="quarter" idx="12"/>
          </p:nvPr>
        </p:nvSpPr>
        <p:spPr/>
        <p:txBody>
          <a:bodyPr/>
          <a:lstStyle/>
          <a:p>
            <a:fld id="{51AEB0A1-95CE-48BD-A9FC-D1F8039E07C3}" type="slidenum">
              <a:rPr lang="en-US" smtClean="0"/>
              <a:t>18</a:t>
            </a:fld>
            <a:endParaRPr lang="en-US"/>
          </a:p>
        </p:txBody>
      </p:sp>
    </p:spTree>
    <p:extLst>
      <p:ext uri="{BB962C8B-B14F-4D97-AF65-F5344CB8AC3E}">
        <p14:creationId xmlns:p14="http://schemas.microsoft.com/office/powerpoint/2010/main" val="3213244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1160" y="982132"/>
            <a:ext cx="9601196" cy="1303867"/>
          </a:xfrm>
        </p:spPr>
        <p:txBody>
          <a:bodyPr/>
          <a:lstStyle/>
          <a:p>
            <a:r>
              <a:rPr lang="en-US" dirty="0"/>
              <a:t>Voting</a:t>
            </a:r>
          </a:p>
        </p:txBody>
      </p:sp>
      <p:sp>
        <p:nvSpPr>
          <p:cNvPr id="3" name="Content Placeholder 2"/>
          <p:cNvSpPr>
            <a:spLocks noGrp="1"/>
          </p:cNvSpPr>
          <p:nvPr>
            <p:ph idx="1"/>
          </p:nvPr>
        </p:nvSpPr>
        <p:spPr>
          <a:xfrm>
            <a:off x="1179491" y="2332471"/>
            <a:ext cx="9601196" cy="3733800"/>
          </a:xfrm>
        </p:spPr>
        <p:txBody>
          <a:bodyPr>
            <a:noAutofit/>
          </a:bodyPr>
          <a:lstStyle/>
          <a:p>
            <a:r>
              <a:rPr lang="en-US" sz="2000" dirty="0"/>
              <a:t>Chair calls for vote</a:t>
            </a:r>
          </a:p>
          <a:p>
            <a:pPr lvl="1"/>
            <a:r>
              <a:rPr lang="en-US" dirty="0"/>
              <a:t>Methods</a:t>
            </a:r>
          </a:p>
          <a:p>
            <a:pPr lvl="2"/>
            <a:r>
              <a:rPr lang="en-US" sz="2000" dirty="0"/>
              <a:t>Verbal</a:t>
            </a:r>
          </a:p>
          <a:p>
            <a:pPr lvl="2"/>
            <a:r>
              <a:rPr lang="en-US" sz="2000" dirty="0"/>
              <a:t>Count</a:t>
            </a:r>
          </a:p>
          <a:p>
            <a:pPr lvl="2"/>
            <a:r>
              <a:rPr lang="en-US" sz="2000" dirty="0"/>
              <a:t>Written</a:t>
            </a:r>
          </a:p>
          <a:p>
            <a:r>
              <a:rPr lang="en-US" sz="2000" dirty="0"/>
              <a:t>Calling the Question</a:t>
            </a:r>
          </a:p>
          <a:p>
            <a:pPr lvl="1"/>
            <a:r>
              <a:rPr lang="en-US" dirty="0"/>
              <a:t>Separate motion</a:t>
            </a:r>
          </a:p>
          <a:p>
            <a:pPr lvl="2"/>
            <a:r>
              <a:rPr lang="en-US" sz="2000" dirty="0"/>
              <a:t>2/3 vote</a:t>
            </a:r>
          </a:p>
          <a:p>
            <a:pPr lvl="2"/>
            <a:r>
              <a:rPr lang="en-US" sz="2000" dirty="0"/>
              <a:t>This is </a:t>
            </a:r>
            <a:r>
              <a:rPr lang="en-US" sz="2000" i="1" dirty="0"/>
              <a:t>not</a:t>
            </a:r>
            <a:r>
              <a:rPr lang="en-US" sz="2000" dirty="0"/>
              <a:t> a vote on the motion</a:t>
            </a:r>
          </a:p>
        </p:txBody>
      </p:sp>
      <p:sp>
        <p:nvSpPr>
          <p:cNvPr id="4" name="Slide Number Placeholder 3"/>
          <p:cNvSpPr>
            <a:spLocks noGrp="1"/>
          </p:cNvSpPr>
          <p:nvPr>
            <p:ph type="sldNum" sz="quarter" idx="12"/>
          </p:nvPr>
        </p:nvSpPr>
        <p:spPr/>
        <p:txBody>
          <a:bodyPr/>
          <a:lstStyle/>
          <a:p>
            <a:fld id="{51AEB0A1-95CE-48BD-A9FC-D1F8039E07C3}" type="slidenum">
              <a:rPr lang="en-US" smtClean="0"/>
              <a:t>19</a:t>
            </a:fld>
            <a:endParaRPr lang="en-US"/>
          </a:p>
        </p:txBody>
      </p:sp>
    </p:spTree>
    <p:extLst>
      <p:ext uri="{BB962C8B-B14F-4D97-AF65-F5344CB8AC3E}">
        <p14:creationId xmlns:p14="http://schemas.microsoft.com/office/powerpoint/2010/main" val="4041736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1020768"/>
            <a:ext cx="9601196" cy="1303867"/>
          </a:xfrm>
        </p:spPr>
        <p:txBody>
          <a:bodyPr/>
          <a:lstStyle/>
          <a:p>
            <a:r>
              <a:rPr lang="en-US" dirty="0"/>
              <a:t>Outline</a:t>
            </a:r>
          </a:p>
        </p:txBody>
      </p:sp>
      <p:sp>
        <p:nvSpPr>
          <p:cNvPr id="3" name="Content Placeholder 2"/>
          <p:cNvSpPr>
            <a:spLocks noGrp="1"/>
          </p:cNvSpPr>
          <p:nvPr>
            <p:ph idx="1"/>
          </p:nvPr>
        </p:nvSpPr>
        <p:spPr>
          <a:xfrm>
            <a:off x="1312856" y="2038488"/>
            <a:ext cx="10235986" cy="3844139"/>
          </a:xfrm>
        </p:spPr>
        <p:txBody>
          <a:bodyPr>
            <a:noAutofit/>
          </a:bodyPr>
          <a:lstStyle/>
          <a:p>
            <a:r>
              <a:rPr lang="en-US" dirty="0"/>
              <a:t>Governing framework</a:t>
            </a:r>
          </a:p>
          <a:p>
            <a:r>
              <a:rPr lang="en-US" dirty="0"/>
              <a:t>Quorum</a:t>
            </a:r>
          </a:p>
          <a:p>
            <a:r>
              <a:rPr lang="en-US" dirty="0"/>
              <a:t>Agenda/Order of Business</a:t>
            </a:r>
          </a:p>
          <a:p>
            <a:r>
              <a:rPr lang="en-US" dirty="0"/>
              <a:t>Presiding Officer</a:t>
            </a:r>
          </a:p>
          <a:p>
            <a:r>
              <a:rPr lang="en-US" sz="2800" dirty="0"/>
              <a:t>Approval of reports</a:t>
            </a:r>
          </a:p>
          <a:p>
            <a:r>
              <a:rPr lang="en-US" sz="2800" dirty="0"/>
              <a:t>Types of committees</a:t>
            </a:r>
          </a:p>
          <a:p>
            <a:r>
              <a:rPr lang="en-US" sz="2800" dirty="0"/>
              <a:t>Decision-making</a:t>
            </a:r>
          </a:p>
          <a:p>
            <a:r>
              <a:rPr lang="en-US" sz="2800" dirty="0"/>
              <a:t>Minutes</a:t>
            </a:r>
          </a:p>
        </p:txBody>
      </p:sp>
      <p:sp>
        <p:nvSpPr>
          <p:cNvPr id="4" name="Slide Number Placeholder 3"/>
          <p:cNvSpPr>
            <a:spLocks noGrp="1"/>
          </p:cNvSpPr>
          <p:nvPr>
            <p:ph type="sldNum" sz="quarter" idx="12"/>
          </p:nvPr>
        </p:nvSpPr>
        <p:spPr/>
        <p:txBody>
          <a:bodyPr/>
          <a:lstStyle/>
          <a:p>
            <a:fld id="{51AEB0A1-95CE-48BD-A9FC-D1F8039E07C3}" type="slidenum">
              <a:rPr lang="en-US" smtClean="0"/>
              <a:t>2</a:t>
            </a:fld>
            <a:endParaRPr lang="en-US"/>
          </a:p>
        </p:txBody>
      </p:sp>
    </p:spTree>
    <p:extLst>
      <p:ext uri="{BB962C8B-B14F-4D97-AF65-F5344CB8AC3E}">
        <p14:creationId xmlns:p14="http://schemas.microsoft.com/office/powerpoint/2010/main" val="1370902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Minutes</a:t>
            </a:r>
          </a:p>
        </p:txBody>
      </p:sp>
      <p:sp>
        <p:nvSpPr>
          <p:cNvPr id="3" name="Content Placeholder 2"/>
          <p:cNvSpPr>
            <a:spLocks noGrp="1"/>
          </p:cNvSpPr>
          <p:nvPr>
            <p:ph idx="1"/>
          </p:nvPr>
        </p:nvSpPr>
        <p:spPr>
          <a:xfrm>
            <a:off x="1218128" y="2376904"/>
            <a:ext cx="9601196" cy="3832860"/>
          </a:xfrm>
        </p:spPr>
        <p:txBody>
          <a:bodyPr>
            <a:noAutofit/>
          </a:bodyPr>
          <a:lstStyle/>
          <a:p>
            <a:r>
              <a:rPr lang="en-US" sz="1400" dirty="0"/>
              <a:t>Name of organization</a:t>
            </a:r>
          </a:p>
          <a:p>
            <a:r>
              <a:rPr lang="en-US" sz="1400" dirty="0"/>
              <a:t>Date and time of meeting</a:t>
            </a:r>
          </a:p>
          <a:p>
            <a:r>
              <a:rPr lang="en-US" sz="1400" dirty="0"/>
              <a:t>Reports</a:t>
            </a:r>
          </a:p>
          <a:p>
            <a:pPr lvl="1"/>
            <a:r>
              <a:rPr lang="en-US" sz="1400" dirty="0"/>
              <a:t>Name of person</a:t>
            </a:r>
          </a:p>
          <a:p>
            <a:pPr lvl="1"/>
            <a:r>
              <a:rPr lang="en-US" sz="1400" dirty="0"/>
              <a:t>That report was given</a:t>
            </a:r>
          </a:p>
          <a:p>
            <a:pPr lvl="2"/>
            <a:r>
              <a:rPr lang="en-US" sz="1400" dirty="0"/>
              <a:t>Details if pertain to motion</a:t>
            </a:r>
          </a:p>
          <a:p>
            <a:r>
              <a:rPr lang="en-US" sz="1400" dirty="0"/>
              <a:t>Main motions</a:t>
            </a:r>
          </a:p>
          <a:p>
            <a:pPr lvl="1"/>
            <a:r>
              <a:rPr lang="en-US" sz="1400" dirty="0"/>
              <a:t>Name of mover and that seconded</a:t>
            </a:r>
          </a:p>
          <a:p>
            <a:pPr lvl="1"/>
            <a:r>
              <a:rPr lang="en-US" sz="1400" dirty="0"/>
              <a:t>Motion--verbatim</a:t>
            </a:r>
          </a:p>
          <a:p>
            <a:pPr lvl="1"/>
            <a:r>
              <a:rPr lang="en-US" sz="1400" dirty="0"/>
              <a:t>Passed/failed</a:t>
            </a:r>
          </a:p>
          <a:p>
            <a:pPr lvl="2"/>
            <a:r>
              <a:rPr lang="en-US" sz="1400" dirty="0"/>
              <a:t>Numbers if count or written ballot</a:t>
            </a:r>
          </a:p>
          <a:p>
            <a:r>
              <a:rPr lang="en-US" sz="1400" dirty="0"/>
              <a:t>Time of adjournment</a:t>
            </a:r>
          </a:p>
        </p:txBody>
      </p:sp>
      <p:sp>
        <p:nvSpPr>
          <p:cNvPr id="4" name="Slide Number Placeholder 3"/>
          <p:cNvSpPr>
            <a:spLocks noGrp="1"/>
          </p:cNvSpPr>
          <p:nvPr>
            <p:ph type="sldNum" sz="quarter" idx="12"/>
          </p:nvPr>
        </p:nvSpPr>
        <p:spPr/>
        <p:txBody>
          <a:bodyPr/>
          <a:lstStyle/>
          <a:p>
            <a:fld id="{51AEB0A1-95CE-48BD-A9FC-D1F8039E07C3}" type="slidenum">
              <a:rPr lang="en-US" smtClean="0"/>
              <a:t>20</a:t>
            </a:fld>
            <a:endParaRPr lang="en-US"/>
          </a:p>
        </p:txBody>
      </p:sp>
    </p:spTree>
    <p:extLst>
      <p:ext uri="{BB962C8B-B14F-4D97-AF65-F5344CB8AC3E}">
        <p14:creationId xmlns:p14="http://schemas.microsoft.com/office/powerpoint/2010/main" val="3876057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lstStyle/>
          <a:p>
            <a:r>
              <a:rPr lang="en-US" dirty="0"/>
              <a:t>Balch, T. J., </a:t>
            </a:r>
            <a:r>
              <a:rPr lang="en-US" dirty="0" err="1"/>
              <a:t>Honemann</a:t>
            </a:r>
            <a:r>
              <a:rPr lang="en-US" dirty="0"/>
              <a:t>, D. H., and </a:t>
            </a:r>
            <a:r>
              <a:rPr lang="en-US" dirty="0" err="1"/>
              <a:t>Robbert</a:t>
            </a:r>
            <a:r>
              <a:rPr lang="en-US" dirty="0"/>
              <a:t> III, H. M. (2011).  </a:t>
            </a:r>
            <a:r>
              <a:rPr lang="en-US" i="1" dirty="0"/>
              <a:t>Robert’s Rules of Order Newly Revised in Brief.</a:t>
            </a:r>
          </a:p>
          <a:p>
            <a:endParaRPr lang="en-US" i="1" dirty="0"/>
          </a:p>
          <a:p>
            <a:r>
              <a:rPr lang="en-US" dirty="0"/>
              <a:t>Jennings, C. A. (2016).  </a:t>
            </a:r>
            <a:r>
              <a:rPr lang="en-US" i="1" dirty="0"/>
              <a:t>Robert’s Rules for Dummies.</a:t>
            </a:r>
          </a:p>
          <a:p>
            <a:endParaRPr lang="en-US" i="1" dirty="0"/>
          </a:p>
          <a:p>
            <a:endParaRPr lang="en-US" dirty="0"/>
          </a:p>
        </p:txBody>
      </p:sp>
      <p:sp>
        <p:nvSpPr>
          <p:cNvPr id="4" name="Slide Number Placeholder 3"/>
          <p:cNvSpPr>
            <a:spLocks noGrp="1"/>
          </p:cNvSpPr>
          <p:nvPr>
            <p:ph type="sldNum" sz="quarter" idx="12"/>
          </p:nvPr>
        </p:nvSpPr>
        <p:spPr/>
        <p:txBody>
          <a:bodyPr/>
          <a:lstStyle/>
          <a:p>
            <a:fld id="{51AEB0A1-95CE-48BD-A9FC-D1F8039E07C3}" type="slidenum">
              <a:rPr lang="en-US" smtClean="0"/>
              <a:t>21</a:t>
            </a:fld>
            <a:endParaRPr lang="en-US"/>
          </a:p>
        </p:txBody>
      </p:sp>
    </p:spTree>
    <p:extLst>
      <p:ext uri="{BB962C8B-B14F-4D97-AF65-F5344CB8AC3E}">
        <p14:creationId xmlns:p14="http://schemas.microsoft.com/office/powerpoint/2010/main" val="14803353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389063"/>
            <a:ext cx="9144000" cy="1925637"/>
          </a:xfrm>
          <a:noFill/>
        </p:spPr>
        <p:txBody>
          <a:bodyPr/>
          <a:lstStyle/>
          <a:p>
            <a:r>
              <a:rPr lang="en-US" dirty="0"/>
              <a:t>Questions?  Comments?</a:t>
            </a:r>
          </a:p>
        </p:txBody>
      </p:sp>
      <p:sp>
        <p:nvSpPr>
          <p:cNvPr id="3" name="Subtitle 2"/>
          <p:cNvSpPr>
            <a:spLocks noGrp="1"/>
          </p:cNvSpPr>
          <p:nvPr>
            <p:ph type="subTitle" idx="1"/>
          </p:nvPr>
        </p:nvSpPr>
        <p:spPr>
          <a:xfrm>
            <a:off x="1619250" y="3535363"/>
            <a:ext cx="9144000" cy="2208212"/>
          </a:xfrm>
        </p:spPr>
        <p:txBody>
          <a:bodyPr>
            <a:normAutofit/>
          </a:bodyPr>
          <a:lstStyle/>
          <a:p>
            <a:r>
              <a:rPr lang="en-US" dirty="0"/>
              <a:t>Contact:  </a:t>
            </a:r>
          </a:p>
          <a:p>
            <a:r>
              <a:rPr lang="en-US" dirty="0"/>
              <a:t>Andrea Hall-Cuccia</a:t>
            </a:r>
          </a:p>
          <a:p>
            <a:r>
              <a:rPr lang="en-US" dirty="0"/>
              <a:t>Merced College</a:t>
            </a:r>
          </a:p>
          <a:p>
            <a:r>
              <a:rPr lang="en-US" dirty="0"/>
              <a:t>andrea.hall-cuccia@mccd.edu</a:t>
            </a:r>
          </a:p>
        </p:txBody>
      </p:sp>
      <p:pic>
        <p:nvPicPr>
          <p:cNvPr id="5" name="Picture 2" descr="MCCD_Classified-Senate-banner5_87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2587" y="0"/>
            <a:ext cx="6346826"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1462670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a:t>
            </a:r>
          </a:p>
        </p:txBody>
      </p:sp>
      <p:sp>
        <p:nvSpPr>
          <p:cNvPr id="3" name="Content Placeholder 2"/>
          <p:cNvSpPr>
            <a:spLocks noGrp="1"/>
          </p:cNvSpPr>
          <p:nvPr>
            <p:ph idx="1"/>
          </p:nvPr>
        </p:nvSpPr>
        <p:spPr/>
        <p:txBody>
          <a:bodyPr>
            <a:normAutofit fontScale="77500" lnSpcReduction="20000"/>
          </a:bodyPr>
          <a:lstStyle/>
          <a:p>
            <a:pPr marL="0" indent="0">
              <a:buNone/>
            </a:pPr>
            <a:r>
              <a:rPr lang="en-US" sz="2800" dirty="0"/>
              <a:t>At the conclusion of this workshop, participants will be able to:</a:t>
            </a:r>
          </a:p>
          <a:p>
            <a:pPr lvl="1"/>
            <a:r>
              <a:rPr lang="en-US" sz="2800" dirty="0"/>
              <a:t>Define a quorum</a:t>
            </a:r>
          </a:p>
          <a:p>
            <a:pPr lvl="1"/>
            <a:r>
              <a:rPr lang="en-US" sz="2800" dirty="0"/>
              <a:t>Prepare an agenda</a:t>
            </a:r>
          </a:p>
          <a:p>
            <a:pPr lvl="1"/>
            <a:r>
              <a:rPr lang="en-US" sz="2800" dirty="0"/>
              <a:t>Determine who presides at a meeting</a:t>
            </a:r>
          </a:p>
          <a:p>
            <a:pPr lvl="1"/>
            <a:r>
              <a:rPr lang="en-US" sz="2800" dirty="0"/>
              <a:t>Explain how reports are approved</a:t>
            </a:r>
          </a:p>
          <a:p>
            <a:pPr lvl="1"/>
            <a:r>
              <a:rPr lang="en-US" sz="2800" dirty="0"/>
              <a:t>Describe types of committees</a:t>
            </a:r>
          </a:p>
          <a:p>
            <a:pPr lvl="1"/>
            <a:r>
              <a:rPr lang="en-US" sz="2800" dirty="0"/>
              <a:t>Describe types of decision making</a:t>
            </a:r>
          </a:p>
          <a:p>
            <a:pPr lvl="1"/>
            <a:r>
              <a:rPr lang="en-US" sz="2800" dirty="0"/>
              <a:t>List what should be included in minutes</a:t>
            </a:r>
          </a:p>
        </p:txBody>
      </p:sp>
      <p:sp>
        <p:nvSpPr>
          <p:cNvPr id="4" name="Slide Number Placeholder 3"/>
          <p:cNvSpPr>
            <a:spLocks noGrp="1"/>
          </p:cNvSpPr>
          <p:nvPr>
            <p:ph type="sldNum" sz="quarter" idx="12"/>
          </p:nvPr>
        </p:nvSpPr>
        <p:spPr/>
        <p:txBody>
          <a:bodyPr/>
          <a:lstStyle/>
          <a:p>
            <a:fld id="{51AEB0A1-95CE-48BD-A9FC-D1F8039E07C3}" type="slidenum">
              <a:rPr lang="en-US" smtClean="0"/>
              <a:t>3</a:t>
            </a:fld>
            <a:endParaRPr lang="en-US"/>
          </a:p>
        </p:txBody>
      </p:sp>
    </p:spTree>
    <p:extLst>
      <p:ext uri="{BB962C8B-B14F-4D97-AF65-F5344CB8AC3E}">
        <p14:creationId xmlns:p14="http://schemas.microsoft.com/office/powerpoint/2010/main" val="3835008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Governing Framework</a:t>
            </a:r>
          </a:p>
        </p:txBody>
      </p:sp>
      <p:sp>
        <p:nvSpPr>
          <p:cNvPr id="3" name="Content Placeholder 2"/>
          <p:cNvSpPr>
            <a:spLocks noGrp="1"/>
          </p:cNvSpPr>
          <p:nvPr>
            <p:ph idx="1"/>
          </p:nvPr>
        </p:nvSpPr>
        <p:spPr/>
        <p:txBody>
          <a:bodyPr>
            <a:normAutofit/>
          </a:bodyPr>
          <a:lstStyle/>
          <a:p>
            <a:pPr marL="0" indent="0" algn="ctr">
              <a:buNone/>
            </a:pPr>
            <a:r>
              <a:rPr lang="en-US" sz="3200" dirty="0"/>
              <a:t>What is Robert’s Rules of Order?</a:t>
            </a:r>
          </a:p>
          <a:p>
            <a:r>
              <a:rPr lang="en-US" sz="3200" dirty="0"/>
              <a:t>Standard authoritative work on meeting rules.</a:t>
            </a:r>
          </a:p>
          <a:p>
            <a:r>
              <a:rPr lang="en-US" sz="3200" dirty="0"/>
              <a:t>Published in 1876 by Henry Martyn Robert</a:t>
            </a:r>
          </a:p>
          <a:p>
            <a:r>
              <a:rPr lang="en-US" sz="3200" dirty="0"/>
              <a:t>Current edition:  11</a:t>
            </a:r>
            <a:r>
              <a:rPr lang="en-US" sz="3200" baseline="30000" dirty="0"/>
              <a:t>th</a:t>
            </a:r>
            <a:r>
              <a:rPr lang="en-US" sz="3200" dirty="0"/>
              <a:t> edition</a:t>
            </a:r>
          </a:p>
        </p:txBody>
      </p:sp>
      <p:sp>
        <p:nvSpPr>
          <p:cNvPr id="4" name="Slide Number Placeholder 3"/>
          <p:cNvSpPr>
            <a:spLocks noGrp="1"/>
          </p:cNvSpPr>
          <p:nvPr>
            <p:ph type="sldNum" sz="quarter" idx="12"/>
          </p:nvPr>
        </p:nvSpPr>
        <p:spPr/>
        <p:txBody>
          <a:bodyPr/>
          <a:lstStyle/>
          <a:p>
            <a:fld id="{51AEB0A1-95CE-48BD-A9FC-D1F8039E07C3}" type="slidenum">
              <a:rPr lang="en-US" smtClean="0"/>
              <a:t>4</a:t>
            </a:fld>
            <a:endParaRPr lang="en-US"/>
          </a:p>
        </p:txBody>
      </p:sp>
    </p:spTree>
    <p:extLst>
      <p:ext uri="{BB962C8B-B14F-4D97-AF65-F5344CB8AC3E}">
        <p14:creationId xmlns:p14="http://schemas.microsoft.com/office/powerpoint/2010/main" val="4139579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Governing Framework:  Brown Act</a:t>
            </a:r>
          </a:p>
        </p:txBody>
      </p:sp>
      <p:sp>
        <p:nvSpPr>
          <p:cNvPr id="3" name="Content Placeholder 2"/>
          <p:cNvSpPr>
            <a:spLocks noGrp="1"/>
          </p:cNvSpPr>
          <p:nvPr>
            <p:ph idx="1"/>
          </p:nvPr>
        </p:nvSpPr>
        <p:spPr>
          <a:xfrm>
            <a:off x="1295401" y="2407920"/>
            <a:ext cx="9601196" cy="3954780"/>
          </a:xfrm>
        </p:spPr>
        <p:txBody>
          <a:bodyPr>
            <a:normAutofit fontScale="77500" lnSpcReduction="20000"/>
          </a:bodyPr>
          <a:lstStyle/>
          <a:p>
            <a:pPr marL="0" indent="0">
              <a:buNone/>
            </a:pPr>
            <a:r>
              <a:rPr lang="en-US" sz="4100" dirty="0"/>
              <a:t>From 4CS website:</a:t>
            </a:r>
          </a:p>
          <a:p>
            <a:pPr marL="0" indent="0">
              <a:buNone/>
            </a:pPr>
            <a:r>
              <a:rPr lang="en-US" sz="4100" dirty="0"/>
              <a:t>Classified Senates generally comply with the basic provisions of the Brown Act because it is good practice and promotes openness and improved understanding. Classified Senates are usually considered governance committees, many of which are approved by the local Board of Trustees, a public body. Classified Senates, unlike the exclusive representatives (unions) do not have the authority to have closed sessions.</a:t>
            </a:r>
          </a:p>
          <a:p>
            <a:pPr marL="0" indent="0">
              <a:buNone/>
            </a:pPr>
            <a:endParaRPr lang="en-US" dirty="0"/>
          </a:p>
        </p:txBody>
      </p:sp>
      <p:sp>
        <p:nvSpPr>
          <p:cNvPr id="4" name="Slide Number Placeholder 3"/>
          <p:cNvSpPr>
            <a:spLocks noGrp="1"/>
          </p:cNvSpPr>
          <p:nvPr>
            <p:ph type="sldNum" sz="quarter" idx="12"/>
          </p:nvPr>
        </p:nvSpPr>
        <p:spPr/>
        <p:txBody>
          <a:bodyPr/>
          <a:lstStyle/>
          <a:p>
            <a:fld id="{51AEB0A1-95CE-48BD-A9FC-D1F8039E07C3}" type="slidenum">
              <a:rPr lang="en-US" smtClean="0"/>
              <a:t>5</a:t>
            </a:fld>
            <a:endParaRPr lang="en-US"/>
          </a:p>
        </p:txBody>
      </p:sp>
    </p:spTree>
    <p:extLst>
      <p:ext uri="{BB962C8B-B14F-4D97-AF65-F5344CB8AC3E}">
        <p14:creationId xmlns:p14="http://schemas.microsoft.com/office/powerpoint/2010/main" val="2890703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Quorum</a:t>
            </a:r>
          </a:p>
        </p:txBody>
      </p:sp>
      <p:sp>
        <p:nvSpPr>
          <p:cNvPr id="3" name="Content Placeholder 2"/>
          <p:cNvSpPr>
            <a:spLocks noGrp="1"/>
          </p:cNvSpPr>
          <p:nvPr>
            <p:ph idx="1"/>
          </p:nvPr>
        </p:nvSpPr>
        <p:spPr>
          <a:xfrm>
            <a:off x="1295401" y="2556931"/>
            <a:ext cx="9601196" cy="3624793"/>
          </a:xfrm>
        </p:spPr>
        <p:txBody>
          <a:bodyPr>
            <a:normAutofit fontScale="40000" lnSpcReduction="20000"/>
          </a:bodyPr>
          <a:lstStyle/>
          <a:p>
            <a:r>
              <a:rPr lang="en-US" sz="8000" dirty="0"/>
              <a:t>What is a quorum?</a:t>
            </a:r>
          </a:p>
          <a:p>
            <a:pPr lvl="1"/>
            <a:r>
              <a:rPr lang="en-US" sz="5000" dirty="0"/>
              <a:t>Minimum number to conduct a meeting</a:t>
            </a:r>
          </a:p>
          <a:p>
            <a:r>
              <a:rPr lang="en-US" sz="8000" dirty="0"/>
              <a:t>How many is a quorum?</a:t>
            </a:r>
          </a:p>
          <a:p>
            <a:pPr lvl="1"/>
            <a:r>
              <a:rPr lang="en-US" sz="5100" dirty="0"/>
              <a:t>Robert’s Rules of Order:</a:t>
            </a:r>
          </a:p>
          <a:p>
            <a:pPr marL="457200" lvl="1" indent="0">
              <a:buNone/>
            </a:pPr>
            <a:r>
              <a:rPr lang="en-US" sz="5100" dirty="0"/>
              <a:t>Organizations usually decide what should be the quorum required for their meetings.  If an organization fails to do this, then. . .the quorum is a majority of the members.</a:t>
            </a:r>
          </a:p>
          <a:p>
            <a:r>
              <a:rPr lang="en-US" sz="8000" dirty="0"/>
              <a:t>Where is a quorum specified?</a:t>
            </a:r>
          </a:p>
          <a:p>
            <a:pPr lvl="1"/>
            <a:r>
              <a:rPr lang="en-US" sz="5000" dirty="0"/>
              <a:t>Should be in bylaws</a:t>
            </a:r>
          </a:p>
        </p:txBody>
      </p:sp>
      <p:sp>
        <p:nvSpPr>
          <p:cNvPr id="4" name="Slide Number Placeholder 3"/>
          <p:cNvSpPr>
            <a:spLocks noGrp="1"/>
          </p:cNvSpPr>
          <p:nvPr>
            <p:ph type="sldNum" sz="quarter" idx="12"/>
          </p:nvPr>
        </p:nvSpPr>
        <p:spPr/>
        <p:txBody>
          <a:bodyPr/>
          <a:lstStyle/>
          <a:p>
            <a:fld id="{51AEB0A1-95CE-48BD-A9FC-D1F8039E07C3}" type="slidenum">
              <a:rPr lang="en-US" smtClean="0"/>
              <a:t>6</a:t>
            </a:fld>
            <a:endParaRPr lang="en-US"/>
          </a:p>
        </p:txBody>
      </p:sp>
    </p:spTree>
    <p:extLst>
      <p:ext uri="{BB962C8B-B14F-4D97-AF65-F5344CB8AC3E}">
        <p14:creationId xmlns:p14="http://schemas.microsoft.com/office/powerpoint/2010/main" val="2924075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Quorum (cont’d)</a:t>
            </a:r>
          </a:p>
        </p:txBody>
      </p:sp>
      <p:sp>
        <p:nvSpPr>
          <p:cNvPr id="3" name="Content Placeholder 2"/>
          <p:cNvSpPr>
            <a:spLocks noGrp="1"/>
          </p:cNvSpPr>
          <p:nvPr>
            <p:ph idx="1"/>
          </p:nvPr>
        </p:nvSpPr>
        <p:spPr>
          <a:xfrm>
            <a:off x="1295402" y="2339340"/>
            <a:ext cx="9601196" cy="3832859"/>
          </a:xfrm>
        </p:spPr>
        <p:txBody>
          <a:bodyPr>
            <a:noAutofit/>
          </a:bodyPr>
          <a:lstStyle/>
          <a:p>
            <a:r>
              <a:rPr lang="en-US" dirty="0"/>
              <a:t>What can you do with and without a quorum?</a:t>
            </a:r>
          </a:p>
          <a:p>
            <a:pPr lvl="1"/>
            <a:r>
              <a:rPr lang="en-US" sz="2400" dirty="0"/>
              <a:t>Requires quorum:</a:t>
            </a:r>
          </a:p>
          <a:p>
            <a:pPr lvl="2"/>
            <a:r>
              <a:rPr lang="en-US" sz="2400" dirty="0"/>
              <a:t>Voting</a:t>
            </a:r>
          </a:p>
          <a:p>
            <a:pPr lvl="2"/>
            <a:r>
              <a:rPr lang="en-US" sz="2400" dirty="0"/>
              <a:t>Approving minutes</a:t>
            </a:r>
          </a:p>
          <a:p>
            <a:pPr lvl="1"/>
            <a:r>
              <a:rPr lang="en-US" sz="2400" dirty="0"/>
              <a:t>Does not require quorum:</a:t>
            </a:r>
          </a:p>
          <a:p>
            <a:pPr lvl="2"/>
            <a:r>
              <a:rPr lang="en-US" sz="2400" dirty="0"/>
              <a:t>Informational items</a:t>
            </a:r>
          </a:p>
          <a:p>
            <a:pPr lvl="2"/>
            <a:r>
              <a:rPr lang="en-US" sz="2400" dirty="0"/>
              <a:t>Committee reports</a:t>
            </a:r>
          </a:p>
          <a:p>
            <a:pPr lvl="2"/>
            <a:r>
              <a:rPr lang="en-US" sz="2400" dirty="0"/>
              <a:t>Presentations</a:t>
            </a:r>
          </a:p>
        </p:txBody>
      </p:sp>
      <p:sp>
        <p:nvSpPr>
          <p:cNvPr id="4" name="Slide Number Placeholder 3"/>
          <p:cNvSpPr>
            <a:spLocks noGrp="1"/>
          </p:cNvSpPr>
          <p:nvPr>
            <p:ph type="sldNum" sz="quarter" idx="12"/>
          </p:nvPr>
        </p:nvSpPr>
        <p:spPr/>
        <p:txBody>
          <a:bodyPr/>
          <a:lstStyle/>
          <a:p>
            <a:fld id="{51AEB0A1-95CE-48BD-A9FC-D1F8039E07C3}" type="slidenum">
              <a:rPr lang="en-US" smtClean="0"/>
              <a:t>7</a:t>
            </a:fld>
            <a:endParaRPr lang="en-US"/>
          </a:p>
        </p:txBody>
      </p:sp>
    </p:spTree>
    <p:extLst>
      <p:ext uri="{BB962C8B-B14F-4D97-AF65-F5344CB8AC3E}">
        <p14:creationId xmlns:p14="http://schemas.microsoft.com/office/powerpoint/2010/main" val="1437481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Presiding Officer</a:t>
            </a:r>
          </a:p>
        </p:txBody>
      </p:sp>
      <p:sp>
        <p:nvSpPr>
          <p:cNvPr id="3" name="Content Placeholder 2"/>
          <p:cNvSpPr>
            <a:spLocks noGrp="1"/>
          </p:cNvSpPr>
          <p:nvPr>
            <p:ph idx="1"/>
          </p:nvPr>
        </p:nvSpPr>
        <p:spPr/>
        <p:txBody>
          <a:bodyPr>
            <a:normAutofit/>
          </a:bodyPr>
          <a:lstStyle/>
          <a:p>
            <a:r>
              <a:rPr lang="en-US" sz="3200" dirty="0"/>
              <a:t>President/Chair</a:t>
            </a:r>
          </a:p>
          <a:p>
            <a:r>
              <a:rPr lang="en-US" sz="3200" dirty="0"/>
              <a:t>Vice President/President Elect</a:t>
            </a:r>
          </a:p>
          <a:p>
            <a:r>
              <a:rPr lang="en-US" sz="3200" dirty="0"/>
              <a:t>Secretary</a:t>
            </a:r>
          </a:p>
          <a:p>
            <a:pPr lvl="1"/>
            <a:r>
              <a:rPr lang="en-US" sz="3200" dirty="0"/>
              <a:t>Calls for nomination of chair</a:t>
            </a:r>
          </a:p>
          <a:p>
            <a:pPr lvl="1"/>
            <a:r>
              <a:rPr lang="en-US" sz="3200" dirty="0"/>
              <a:t>Does </a:t>
            </a:r>
            <a:r>
              <a:rPr lang="en-US" sz="3200" b="1" dirty="0"/>
              <a:t>not</a:t>
            </a:r>
            <a:r>
              <a:rPr lang="en-US" sz="3200" dirty="0"/>
              <a:t> preside</a:t>
            </a:r>
          </a:p>
        </p:txBody>
      </p:sp>
      <p:sp>
        <p:nvSpPr>
          <p:cNvPr id="4" name="Slide Number Placeholder 3"/>
          <p:cNvSpPr>
            <a:spLocks noGrp="1"/>
          </p:cNvSpPr>
          <p:nvPr>
            <p:ph type="sldNum" sz="quarter" idx="12"/>
          </p:nvPr>
        </p:nvSpPr>
        <p:spPr/>
        <p:txBody>
          <a:bodyPr/>
          <a:lstStyle/>
          <a:p>
            <a:fld id="{51AEB0A1-95CE-48BD-A9FC-D1F8039E07C3}" type="slidenum">
              <a:rPr lang="en-US" smtClean="0"/>
              <a:t>8</a:t>
            </a:fld>
            <a:endParaRPr lang="en-US"/>
          </a:p>
        </p:txBody>
      </p:sp>
    </p:spTree>
    <p:extLst>
      <p:ext uri="{BB962C8B-B14F-4D97-AF65-F5344CB8AC3E}">
        <p14:creationId xmlns:p14="http://schemas.microsoft.com/office/powerpoint/2010/main" val="3652372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normAutofit/>
          </a:bodyPr>
          <a:lstStyle/>
          <a:p>
            <a:r>
              <a:rPr lang="en-US" sz="3200" dirty="0"/>
              <a:t>Who writes the agenda?</a:t>
            </a:r>
          </a:p>
          <a:p>
            <a:pPr lvl="1"/>
            <a:r>
              <a:rPr lang="en-US" sz="3200" dirty="0"/>
              <a:t>Secretary</a:t>
            </a:r>
          </a:p>
          <a:p>
            <a:r>
              <a:rPr lang="en-US" sz="3200" dirty="0"/>
              <a:t>Sample agendas:</a:t>
            </a:r>
          </a:p>
          <a:p>
            <a:pPr lvl="2"/>
            <a:r>
              <a:rPr lang="en-US" sz="3200" dirty="0"/>
              <a:t>Robert’s Rules of Order</a:t>
            </a:r>
          </a:p>
          <a:p>
            <a:pPr lvl="2"/>
            <a:r>
              <a:rPr lang="en-US" sz="3200" dirty="0"/>
              <a:t>Merced College Classified Senate </a:t>
            </a:r>
          </a:p>
        </p:txBody>
      </p:sp>
      <p:sp>
        <p:nvSpPr>
          <p:cNvPr id="4" name="Slide Number Placeholder 3"/>
          <p:cNvSpPr>
            <a:spLocks noGrp="1"/>
          </p:cNvSpPr>
          <p:nvPr>
            <p:ph type="sldNum" sz="quarter" idx="12"/>
          </p:nvPr>
        </p:nvSpPr>
        <p:spPr/>
        <p:txBody>
          <a:bodyPr/>
          <a:lstStyle/>
          <a:p>
            <a:fld id="{51AEB0A1-95CE-48BD-A9FC-D1F8039E07C3}" type="slidenum">
              <a:rPr lang="en-US" smtClean="0"/>
              <a:t>9</a:t>
            </a:fld>
            <a:endParaRPr lang="en-US"/>
          </a:p>
        </p:txBody>
      </p:sp>
    </p:spTree>
    <p:extLst>
      <p:ext uri="{BB962C8B-B14F-4D97-AF65-F5344CB8AC3E}">
        <p14:creationId xmlns:p14="http://schemas.microsoft.com/office/powerpoint/2010/main" val="3023235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1572</TotalTime>
  <Words>724</Words>
  <Application>Microsoft Macintosh PowerPoint</Application>
  <PresentationFormat>Widescreen</PresentationFormat>
  <Paragraphs>184</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Garamond</vt:lpstr>
      <vt:lpstr>Organic</vt:lpstr>
      <vt:lpstr>Robert’s Rules of Order</vt:lpstr>
      <vt:lpstr>Outline</vt:lpstr>
      <vt:lpstr>Purpose</vt:lpstr>
      <vt:lpstr>Governing Framework</vt:lpstr>
      <vt:lpstr>Governing Framework:  Brown Act</vt:lpstr>
      <vt:lpstr>Quorum</vt:lpstr>
      <vt:lpstr>Quorum (cont’d)</vt:lpstr>
      <vt:lpstr>Presiding Officer</vt:lpstr>
      <vt:lpstr>Agenda</vt:lpstr>
      <vt:lpstr>Robert’s Rules of Order: Standard Order of Business</vt:lpstr>
      <vt:lpstr>Approval of Reports</vt:lpstr>
      <vt:lpstr>Types of Committees</vt:lpstr>
      <vt:lpstr>Types of Committees (cont’d)</vt:lpstr>
      <vt:lpstr>Decision Making:  Robert’s Rules of Order</vt:lpstr>
      <vt:lpstr>Decision Making:  Consensus</vt:lpstr>
      <vt:lpstr>Motions</vt:lpstr>
      <vt:lpstr>Amendments</vt:lpstr>
      <vt:lpstr>Debate</vt:lpstr>
      <vt:lpstr>Voting</vt:lpstr>
      <vt:lpstr>Minutes</vt:lpstr>
      <vt:lpstr>References</vt:lpstr>
      <vt:lpstr>Questions?  Comments?</vt:lpstr>
    </vt:vector>
  </TitlesOfParts>
  <Company>Merced College</Company>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Roberts Rules of Order</dc:title>
  <dc:creator>Andrea Hall-Cuccia</dc:creator>
  <cp:lastModifiedBy>Plyley, Cari</cp:lastModifiedBy>
  <cp:revision>51</cp:revision>
  <cp:lastPrinted>2018-04-23T20:21:35Z</cp:lastPrinted>
  <dcterms:created xsi:type="dcterms:W3CDTF">2018-04-23T19:45:56Z</dcterms:created>
  <dcterms:modified xsi:type="dcterms:W3CDTF">2018-06-19T17:05:06Z</dcterms:modified>
</cp:coreProperties>
</file>