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66" r:id="rId12"/>
    <p:sldId id="267" r:id="rId13"/>
    <p:sldId id="271" r:id="rId14"/>
    <p:sldId id="268" r:id="rId15"/>
    <p:sldId id="265" r:id="rId16"/>
    <p:sldId id="270" r:id="rId17"/>
    <p:sldId id="272" r:id="rId18"/>
    <p:sldId id="273" r:id="rId19"/>
    <p:sldId id="274" r:id="rId20"/>
    <p:sldId id="275" r:id="rId21"/>
    <p:sldId id="278" r:id="rId22"/>
    <p:sldId id="277" r:id="rId23"/>
    <p:sldId id="276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316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3" r:id="rId49"/>
    <p:sldId id="308" r:id="rId50"/>
    <p:sldId id="302" r:id="rId51"/>
    <p:sldId id="309" r:id="rId52"/>
    <p:sldId id="304" r:id="rId53"/>
    <p:sldId id="305" r:id="rId54"/>
    <p:sldId id="306" r:id="rId55"/>
    <p:sldId id="307" r:id="rId56"/>
    <p:sldId id="310" r:id="rId57"/>
    <p:sldId id="311" r:id="rId58"/>
    <p:sldId id="317" r:id="rId59"/>
    <p:sldId id="312" r:id="rId60"/>
    <p:sldId id="315" r:id="rId61"/>
    <p:sldId id="325" r:id="rId62"/>
    <p:sldId id="313" r:id="rId63"/>
    <p:sldId id="314" r:id="rId64"/>
    <p:sldId id="318" r:id="rId65"/>
    <p:sldId id="320" r:id="rId66"/>
    <p:sldId id="319" r:id="rId67"/>
    <p:sldId id="321" r:id="rId68"/>
    <p:sldId id="322" r:id="rId69"/>
    <p:sldId id="323" r:id="rId70"/>
    <p:sldId id="324" r:id="rId7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A6A6A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7" autoAdjust="0"/>
    <p:restoredTop sz="94660"/>
  </p:normalViewPr>
  <p:slideViewPr>
    <p:cSldViewPr>
      <p:cViewPr varScale="1">
        <p:scale>
          <a:sx n="74" d="100"/>
          <a:sy n="74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54A62AD7-C3F3-437A-A099-B2B5C4750064}" type="datetimeFigureOut">
              <a:rPr lang="en-US" smtClean="0"/>
              <a:pPr/>
              <a:t>6/19/2012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566352C4-EE42-464F-B953-A7A11B9EAF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8160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18596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185966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1859665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681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52C4-EE42-464F-B953-A7A11B9EAF5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246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18823-4B60-4AAF-BC96-F06EB1E8CE04}" type="datetimeFigureOut">
              <a:rPr lang="en-US" smtClean="0"/>
              <a:pPr/>
              <a:t>6/19/2012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497C-2458-4B91-BE6C-2A271E452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68600207"/>
      </p:ext>
    </p:extLst>
  </p:cSld>
  <p:clrMapOvr>
    <a:masterClrMapping/>
  </p:clrMapOvr>
  <p:transition spd="med" advClick="0" advTm="7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18823-4B60-4AAF-BC96-F06EB1E8CE04}" type="datetimeFigureOut">
              <a:rPr lang="en-US" smtClean="0"/>
              <a:pPr/>
              <a:t>6/19/2012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497C-2458-4B91-BE6C-2A271E452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39009099"/>
      </p:ext>
    </p:extLst>
  </p:cSld>
  <p:clrMapOvr>
    <a:masterClrMapping/>
  </p:clrMapOvr>
  <p:transition spd="med" advClick="0" advTm="7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18823-4B60-4AAF-BC96-F06EB1E8CE04}" type="datetimeFigureOut">
              <a:rPr lang="en-US" smtClean="0"/>
              <a:pPr/>
              <a:t>6/19/2012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497C-2458-4B91-BE6C-2A271E452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47309314"/>
      </p:ext>
    </p:extLst>
  </p:cSld>
  <p:clrMapOvr>
    <a:masterClrMapping/>
  </p:clrMapOvr>
  <p:transition spd="med" advClick="0" advTm="7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18823-4B60-4AAF-BC96-F06EB1E8CE04}" type="datetimeFigureOut">
              <a:rPr lang="en-US" smtClean="0"/>
              <a:pPr/>
              <a:t>6/19/2012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497C-2458-4B91-BE6C-2A271E452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91669094"/>
      </p:ext>
    </p:extLst>
  </p:cSld>
  <p:clrMapOvr>
    <a:masterClrMapping/>
  </p:clrMapOvr>
  <p:transition spd="med" advClick="0" advTm="7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18823-4B60-4AAF-BC96-F06EB1E8CE04}" type="datetimeFigureOut">
              <a:rPr lang="en-US" smtClean="0"/>
              <a:pPr/>
              <a:t>6/19/2012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497C-2458-4B91-BE6C-2A271E452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0292678"/>
      </p:ext>
    </p:extLst>
  </p:cSld>
  <p:clrMapOvr>
    <a:masterClrMapping/>
  </p:clrMapOvr>
  <p:transition spd="med" advClick="0" advTm="7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18823-4B60-4AAF-BC96-F06EB1E8CE04}" type="datetimeFigureOut">
              <a:rPr lang="en-US" smtClean="0"/>
              <a:pPr/>
              <a:t>6/19/2012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497C-2458-4B91-BE6C-2A271E452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64942280"/>
      </p:ext>
    </p:extLst>
  </p:cSld>
  <p:clrMapOvr>
    <a:masterClrMapping/>
  </p:clrMapOvr>
  <p:transition spd="med" advClick="0" advTm="7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18823-4B60-4AAF-BC96-F06EB1E8CE04}" type="datetimeFigureOut">
              <a:rPr lang="en-US" smtClean="0"/>
              <a:pPr/>
              <a:t>6/19/2012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497C-2458-4B91-BE6C-2A271E452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9633162"/>
      </p:ext>
    </p:extLst>
  </p:cSld>
  <p:clrMapOvr>
    <a:masterClrMapping/>
  </p:clrMapOvr>
  <p:transition spd="med" advClick="0" advTm="7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18823-4B60-4AAF-BC96-F06EB1E8CE04}" type="datetimeFigureOut">
              <a:rPr lang="en-US" smtClean="0"/>
              <a:pPr/>
              <a:t>6/19/2012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497C-2458-4B91-BE6C-2A271E452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98331984"/>
      </p:ext>
    </p:extLst>
  </p:cSld>
  <p:clrMapOvr>
    <a:masterClrMapping/>
  </p:clrMapOvr>
  <p:transition spd="med" advClick="0" advTm="7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18823-4B60-4AAF-BC96-F06EB1E8CE04}" type="datetimeFigureOut">
              <a:rPr lang="en-US" smtClean="0"/>
              <a:pPr/>
              <a:t>6/19/2012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497C-2458-4B91-BE6C-2A271E452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04272995"/>
      </p:ext>
    </p:extLst>
  </p:cSld>
  <p:clrMapOvr>
    <a:masterClrMapping/>
  </p:clrMapOvr>
  <p:transition spd="med" advClick="0" advTm="7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18823-4B60-4AAF-BC96-F06EB1E8CE04}" type="datetimeFigureOut">
              <a:rPr lang="en-US" smtClean="0"/>
              <a:pPr/>
              <a:t>6/19/2012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497C-2458-4B91-BE6C-2A271E452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97797835"/>
      </p:ext>
    </p:extLst>
  </p:cSld>
  <p:clrMapOvr>
    <a:masterClrMapping/>
  </p:clrMapOvr>
  <p:transition spd="med" advClick="0" advTm="7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18823-4B60-4AAF-BC96-F06EB1E8CE04}" type="datetimeFigureOut">
              <a:rPr lang="en-US" smtClean="0"/>
              <a:pPr/>
              <a:t>6/19/2012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497C-2458-4B91-BE6C-2A271E452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57879653"/>
      </p:ext>
    </p:extLst>
  </p:cSld>
  <p:clrMapOvr>
    <a:masterClrMapping/>
  </p:clrMapOvr>
  <p:transition spd="med" advClick="0" advTm="7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18823-4B60-4AAF-BC96-F06EB1E8CE04}" type="datetimeFigureOut">
              <a:rPr lang="en-US" smtClean="0"/>
              <a:pPr/>
              <a:t>6/19/2012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7497C-2458-4B91-BE6C-2A271E452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178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7000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7.jpe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9.jpeg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8.jpeg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7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61950"/>
            <a:ext cx="5181600" cy="3143250"/>
          </a:xfrm>
        </p:spPr>
        <p:txBody>
          <a:bodyPr>
            <a:noAutofit/>
          </a:bodyPr>
          <a:lstStyle/>
          <a:p>
            <a:r>
              <a:rPr lang="en-US" sz="7200" dirty="0" smtClean="0">
                <a:latin typeface="AR BONNIE" pitchFamily="2" charset="0"/>
              </a:rPr>
              <a:t>Classified Leadership Institute</a:t>
            </a:r>
            <a:br>
              <a:rPr lang="en-US" sz="7200" dirty="0" smtClean="0">
                <a:latin typeface="AR BONNIE" pitchFamily="2" charset="0"/>
              </a:rPr>
            </a:br>
            <a:r>
              <a:rPr lang="en-US" sz="7200" dirty="0" smtClean="0">
                <a:latin typeface="AR BONNIE" pitchFamily="2" charset="0"/>
              </a:rPr>
              <a:t>2012</a:t>
            </a:r>
            <a:endParaRPr lang="en-US" sz="7200" dirty="0">
              <a:latin typeface="AR BONNIE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195"/>
          <a:stretch/>
        </p:blipFill>
        <p:spPr>
          <a:xfrm>
            <a:off x="990600" y="2667000"/>
            <a:ext cx="4190999" cy="3134590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09600" y="5334000"/>
            <a:ext cx="7620000" cy="13716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7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ONNIE" pitchFamily="2" charset="0"/>
              </a:rPr>
              <a:t>Welcome Aboard</a:t>
            </a:r>
            <a:endParaRPr lang="en-US" sz="7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ONNI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3886200"/>
            <a:ext cx="224612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pc="300" dirty="0" smtClean="0">
                <a:solidFill>
                  <a:schemeClr val="bg1"/>
                </a:solidFill>
                <a:latin typeface="AR BONNIE" pitchFamily="2" charset="0"/>
              </a:rPr>
              <a:t>Celebrating </a:t>
            </a:r>
          </a:p>
          <a:p>
            <a:r>
              <a:rPr lang="en-US" sz="2800" b="1" spc="300" dirty="0" smtClean="0">
                <a:solidFill>
                  <a:schemeClr val="bg1"/>
                </a:solidFill>
                <a:latin typeface="AR BONNIE" pitchFamily="2" charset="0"/>
              </a:rPr>
              <a:t>Outstanding </a:t>
            </a:r>
            <a:br>
              <a:rPr lang="en-US" sz="2800" b="1" spc="300" dirty="0" smtClean="0">
                <a:solidFill>
                  <a:schemeClr val="bg1"/>
                </a:solidFill>
                <a:latin typeface="AR BONNIE" pitchFamily="2" charset="0"/>
              </a:rPr>
            </a:br>
            <a:r>
              <a:rPr lang="en-US" sz="2800" b="1" spc="300" dirty="0" smtClean="0">
                <a:solidFill>
                  <a:schemeClr val="bg1"/>
                </a:solidFill>
                <a:latin typeface="AR BONNIE" pitchFamily="2" charset="0"/>
              </a:rPr>
              <a:t>Classified</a:t>
            </a:r>
          </a:p>
          <a:p>
            <a:r>
              <a:rPr lang="en-US" sz="2800" b="1" spc="300" dirty="0" smtClean="0">
                <a:solidFill>
                  <a:schemeClr val="bg1"/>
                </a:solidFill>
                <a:latin typeface="AR BONNIE" pitchFamily="2" charset="0"/>
              </a:rPr>
              <a:t>Employees </a:t>
            </a:r>
          </a:p>
          <a:p>
            <a:r>
              <a:rPr lang="en-US" sz="2800" b="1" spc="300" dirty="0" smtClean="0">
                <a:solidFill>
                  <a:schemeClr val="bg1"/>
                </a:solidFill>
                <a:latin typeface="AR BONNIE" pitchFamily="2" charset="0"/>
              </a:rPr>
              <a:t>from across </a:t>
            </a:r>
          </a:p>
          <a:p>
            <a:r>
              <a:rPr lang="en-US" sz="2800" b="1" spc="300" dirty="0" smtClean="0">
                <a:solidFill>
                  <a:schemeClr val="bg1"/>
                </a:solidFill>
                <a:latin typeface="AR BONNIE" pitchFamily="2" charset="0"/>
              </a:rPr>
              <a:t>our state</a:t>
            </a:r>
            <a:endParaRPr lang="en-US" sz="2800" b="1" spc="300" dirty="0">
              <a:solidFill>
                <a:schemeClr val="bg1"/>
              </a:solidFill>
              <a:latin typeface="AR BONNIE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3210143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3048001"/>
            <a:ext cx="2286000" cy="3733800"/>
          </a:xfrm>
        </p:spPr>
        <p:txBody>
          <a:bodyPr>
            <a:normAutofit fontScale="62500" lnSpcReduction="20000"/>
          </a:bodyPr>
          <a:lstStyle/>
          <a:p>
            <a:pPr marL="0" indent="0" algn="r">
              <a:buNone/>
            </a:pPr>
            <a:r>
              <a:rPr lang="en-US" sz="7000" b="1" dirty="0">
                <a:latin typeface="AR BONNIE" pitchFamily="2" charset="0"/>
              </a:rPr>
              <a:t>Ann </a:t>
            </a:r>
            <a:r>
              <a:rPr lang="en-US" sz="7000" b="1" dirty="0" err="1">
                <a:latin typeface="AR BONNIE" pitchFamily="2" charset="0"/>
              </a:rPr>
              <a:t>Quebedeaux</a:t>
            </a:r>
            <a:endParaRPr lang="en-US" sz="7000" b="1" dirty="0">
              <a:latin typeface="AR BONNIE" pitchFamily="2" charset="0"/>
            </a:endParaRPr>
          </a:p>
          <a:p>
            <a:pPr marL="0" indent="0" algn="r">
              <a:buNone/>
            </a:pPr>
            <a:r>
              <a:rPr lang="en-US" sz="4400" dirty="0">
                <a:latin typeface="AR BONNIE" pitchFamily="2" charset="0"/>
              </a:rPr>
              <a:t>Instructional Division Secretary</a:t>
            </a:r>
          </a:p>
          <a:p>
            <a:pPr marL="0" indent="0" algn="r">
              <a:buNone/>
            </a:pPr>
            <a:r>
              <a:rPr lang="en-US" sz="4400" dirty="0">
                <a:latin typeface="AR BONNIE" pitchFamily="2" charset="0"/>
              </a:rPr>
              <a:t>Outstanding Employee of the Semester - Fall 2011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381000"/>
            <a:ext cx="6629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67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MiraCosta</a:t>
            </a:r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 College</a:t>
            </a:r>
            <a:r>
              <a:rPr lang="en-US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/>
            </a:r>
            <a:br>
              <a:rPr lang="en-US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524000"/>
            <a:ext cx="3695012" cy="4953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4096815951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524000" y="381000"/>
            <a:ext cx="6705600" cy="11430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MiraCosta</a:t>
            </a:r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 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2971800"/>
            <a:ext cx="2438400" cy="37223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5700" b="1" dirty="0">
                <a:latin typeface="AR BONNIE" pitchFamily="2" charset="0"/>
              </a:rPr>
              <a:t>Kathy Thiele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Instructional Division Secretary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Outstanding Employee of the Semester - Spring 2012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86" r="10996"/>
          <a:stretch/>
        </p:blipFill>
        <p:spPr bwMode="auto">
          <a:xfrm>
            <a:off x="5181600" y="1676400"/>
            <a:ext cx="3733800" cy="4800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21470788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971800"/>
            <a:ext cx="2362200" cy="38100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4300" b="1" dirty="0">
                <a:latin typeface="AR BONNIE" pitchFamily="2" charset="0"/>
              </a:rPr>
              <a:t>Pat Leonard-Heffner and Kathy Strain</a:t>
            </a: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Classified Employee Senate Co-Presidents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381000"/>
            <a:ext cx="76962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Lake Tahoe Community College</a:t>
            </a:r>
            <a:r>
              <a:rPr lang="en-US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n-US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endParaRPr lang="en-US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80999" y="1447800"/>
            <a:ext cx="3602299" cy="5029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095578520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6200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Lake Tahoe Community 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2895600"/>
            <a:ext cx="2819400" cy="37985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b="1" dirty="0">
                <a:latin typeface="AR BONNIE" pitchFamily="2" charset="0"/>
              </a:rPr>
              <a:t>Kathy Strain and Pat Leonard-Heffner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Classified Employees Senate Co-Presidents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8948" y="1676400"/>
            <a:ext cx="3343487" cy="4191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95109190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524000" y="228600"/>
            <a:ext cx="7391400" cy="12954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Chaffey 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2895599"/>
            <a:ext cx="2286000" cy="3962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latin typeface="AR BONNIE" pitchFamily="2" charset="0"/>
              </a:rPr>
              <a:t>German </a:t>
            </a:r>
            <a:r>
              <a:rPr lang="en-US" sz="4400" b="1" dirty="0" err="1">
                <a:latin typeface="AR BONNIE" pitchFamily="2" charset="0"/>
              </a:rPr>
              <a:t>Paez</a:t>
            </a:r>
            <a:endParaRPr lang="en-US" sz="4400" b="1" dirty="0">
              <a:latin typeface="AR BONNIE" pitchFamily="2" charset="0"/>
            </a:endParaRP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Athletics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Fall - Kudos Award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81"/>
          <a:stretch/>
        </p:blipFill>
        <p:spPr bwMode="auto">
          <a:xfrm>
            <a:off x="5105400" y="1600200"/>
            <a:ext cx="3733800" cy="484822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54865991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2971801"/>
            <a:ext cx="2133600" cy="38100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4400" b="1" dirty="0">
                <a:latin typeface="AR BONNIE" pitchFamily="2" charset="0"/>
              </a:rPr>
              <a:t>Justin Caudill</a:t>
            </a:r>
          </a:p>
          <a:p>
            <a:pPr marL="0" indent="0" algn="r">
              <a:buNone/>
            </a:pPr>
            <a:r>
              <a:rPr lang="en-US" sz="4400" dirty="0">
                <a:latin typeface="AR BONNIE" pitchFamily="2" charset="0"/>
              </a:rPr>
              <a:t>Athletics</a:t>
            </a:r>
          </a:p>
          <a:p>
            <a:pPr marL="0" indent="0" algn="r">
              <a:buNone/>
            </a:pPr>
            <a:r>
              <a:rPr lang="en-US" sz="4400" dirty="0">
                <a:latin typeface="AR BONNIE" pitchFamily="2" charset="0"/>
              </a:rPr>
              <a:t>Fall- Kudos Award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0"/>
            <a:ext cx="6629400" cy="11430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MiraCosta</a:t>
            </a:r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 </a:t>
            </a:r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College</a:t>
            </a:r>
            <a:endParaRPr lang="en-US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391"/>
          <a:stretch/>
        </p:blipFill>
        <p:spPr>
          <a:xfrm>
            <a:off x="762000" y="1278533"/>
            <a:ext cx="3318440" cy="51772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27475290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981200" y="0"/>
            <a:ext cx="6934200" cy="15240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Chaffey 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2895600"/>
            <a:ext cx="2133600" cy="379859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4800" b="1" dirty="0">
                <a:latin typeface="AR BONNIE" pitchFamily="2" charset="0"/>
              </a:rPr>
              <a:t>Carla </a:t>
            </a:r>
            <a:r>
              <a:rPr lang="en-US" sz="4800" b="1" dirty="0" err="1">
                <a:latin typeface="AR BONNIE" pitchFamily="2" charset="0"/>
              </a:rPr>
              <a:t>Castella</a:t>
            </a:r>
            <a:endParaRPr lang="en-US" sz="4800" b="1" dirty="0">
              <a:latin typeface="AR BONNIE" pitchFamily="2" charset="0"/>
            </a:endParaRP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Instructional Assistant IV - Writing Center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Spring - Kudos Award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1524000"/>
            <a:ext cx="3810000" cy="47773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86117416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048000"/>
            <a:ext cx="2209800" cy="3428999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4400" b="1" dirty="0">
                <a:latin typeface="AR BONNIE" pitchFamily="2" charset="0"/>
              </a:rPr>
              <a:t>Albert </a:t>
            </a:r>
            <a:r>
              <a:rPr lang="en-US" sz="4400" b="1" dirty="0" err="1" smtClean="0">
                <a:latin typeface="AR BONNIE" pitchFamily="2" charset="0"/>
              </a:rPr>
              <a:t>Venegas</a:t>
            </a:r>
            <a:endParaRPr lang="en-US" sz="4400" b="1" dirty="0" smtClean="0">
              <a:latin typeface="AR BONNIE" pitchFamily="2" charset="0"/>
            </a:endParaRPr>
          </a:p>
          <a:p>
            <a:pPr marL="0" indent="0" algn="r">
              <a:buNone/>
            </a:pPr>
            <a:r>
              <a:rPr lang="en-US" dirty="0" smtClean="0">
                <a:latin typeface="AR BONNIE" pitchFamily="2" charset="0"/>
              </a:rPr>
              <a:t>Instructional </a:t>
            </a:r>
            <a:r>
              <a:rPr lang="en-US" dirty="0">
                <a:latin typeface="AR BONNIE" pitchFamily="2" charset="0"/>
              </a:rPr>
              <a:t>Assistant III - Auto Shop</a:t>
            </a: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Spring - Kudos Awards </a:t>
            </a:r>
          </a:p>
          <a:p>
            <a:pPr marL="0" indent="0" algn="r">
              <a:buNone/>
            </a:pPr>
            <a:endParaRPr lang="en-US" b="1" dirty="0">
              <a:latin typeface="AR BONNIE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0"/>
            <a:ext cx="6629400" cy="11430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Chaffey College</a:t>
            </a:r>
            <a:endParaRPr lang="en-US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60260" y="1752600"/>
            <a:ext cx="3815480" cy="4724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676900364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Cerro </a:t>
            </a:r>
            <a:r>
              <a:rPr lang="en-US" sz="67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Coso</a:t>
            </a:r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 Community 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2971800"/>
            <a:ext cx="2209800" cy="3722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latin typeface="AR BONNIE" pitchFamily="2" charset="0"/>
              </a:rPr>
              <a:t>Paul </a:t>
            </a:r>
            <a:r>
              <a:rPr lang="en-US" sz="4400" b="1" dirty="0" err="1">
                <a:latin typeface="AR BONNIE" pitchFamily="2" charset="0"/>
              </a:rPr>
              <a:t>Kuttig</a:t>
            </a:r>
            <a:endParaRPr lang="en-US" sz="4400" b="1" dirty="0">
              <a:latin typeface="AR BONNIE" pitchFamily="2" charset="0"/>
            </a:endParaRP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IT Technician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Classified Senate President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295400"/>
            <a:ext cx="3728196" cy="49709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52767996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2819400"/>
            <a:ext cx="2438400" cy="3428999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4400" b="1" dirty="0" err="1">
                <a:latin typeface="AR BONNIE" pitchFamily="2" charset="0"/>
              </a:rPr>
              <a:t>Shondra</a:t>
            </a:r>
            <a:r>
              <a:rPr lang="en-US" sz="4400" b="1" dirty="0">
                <a:latin typeface="AR BONNIE" pitchFamily="2" charset="0"/>
              </a:rPr>
              <a:t> West</a:t>
            </a:r>
          </a:p>
          <a:p>
            <a:pPr marL="0" indent="0" algn="r">
              <a:buNone/>
            </a:pPr>
            <a:r>
              <a:rPr lang="en-US" sz="2800" dirty="0">
                <a:latin typeface="AR BONNIE" pitchFamily="2" charset="0"/>
              </a:rPr>
              <a:t>Sr. Administrative Assistant</a:t>
            </a:r>
          </a:p>
          <a:p>
            <a:pPr marL="0" indent="0" algn="r">
              <a:buNone/>
            </a:pPr>
            <a:r>
              <a:rPr lang="en-US" sz="2800" dirty="0">
                <a:latin typeface="AR BONNIE" pitchFamily="2" charset="0"/>
              </a:rPr>
              <a:t>Classified Employee of the Spring 2012 </a:t>
            </a:r>
            <a:r>
              <a:rPr lang="en-US" sz="2800" dirty="0" smtClean="0">
                <a:latin typeface="AR BONNIE" pitchFamily="2" charset="0"/>
              </a:rPr>
              <a:t>Semester</a:t>
            </a:r>
            <a:endParaRPr lang="en-US" sz="2800" dirty="0">
              <a:latin typeface="AR BONNIE" pitchFamily="2" charset="0"/>
            </a:endParaRPr>
          </a:p>
          <a:p>
            <a:pPr marL="0" indent="0" algn="r">
              <a:buNone/>
            </a:pPr>
            <a:endParaRPr lang="en-US" b="1" dirty="0">
              <a:latin typeface="AR BONNIE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52400"/>
            <a:ext cx="6934200" cy="11430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Contra Costa </a:t>
            </a:r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3373936" cy="49419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933208567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3124200"/>
            <a:ext cx="2590800" cy="356999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4400" b="1" dirty="0">
                <a:latin typeface="AR BONNIE" pitchFamily="2" charset="0"/>
              </a:rPr>
              <a:t>Dennis Gordon</a:t>
            </a:r>
          </a:p>
          <a:p>
            <a:pPr marL="0" indent="0" algn="r">
              <a:buNone/>
            </a:pPr>
            <a:r>
              <a:rPr lang="en-US" dirty="0" smtClean="0">
                <a:latin typeface="AR BONNIE" pitchFamily="2" charset="0"/>
              </a:rPr>
              <a:t>Classified </a:t>
            </a:r>
            <a:r>
              <a:rPr lang="en-US" dirty="0">
                <a:latin typeface="AR BONNIE" pitchFamily="2" charset="0"/>
              </a:rPr>
              <a:t>Senate President</a:t>
            </a:r>
          </a:p>
          <a:p>
            <a:pPr marL="0" indent="0" algn="r">
              <a:buNone/>
            </a:pPr>
            <a:endParaRPr lang="en-US" dirty="0">
              <a:latin typeface="AR BONNIE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7162800" cy="1371600"/>
          </a:xfrm>
        </p:spPr>
        <p:txBody>
          <a:bodyPr>
            <a:normAutofit/>
          </a:bodyPr>
          <a:lstStyle/>
          <a:p>
            <a:pPr algn="l"/>
            <a:r>
              <a:rPr lang="en-US" sz="72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ONNIE" pitchFamily="2" charset="0"/>
              </a:rPr>
              <a:t>Irvine Valley </a:t>
            </a:r>
            <a:r>
              <a:rPr lang="en-US" sz="7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ONNIE" pitchFamily="2" charset="0"/>
              </a:rPr>
              <a:t>College</a:t>
            </a:r>
            <a:endParaRPr lang="en-US" sz="7200" b="1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3584"/>
            <a:ext cx="3200400" cy="44262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4135662224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11430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Copper Mountain 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3048000"/>
            <a:ext cx="2362200" cy="3646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latin typeface="AR BONNIE" pitchFamily="2" charset="0"/>
              </a:rPr>
              <a:t>Cecelia </a:t>
            </a:r>
            <a:r>
              <a:rPr lang="en-US" sz="4400" b="1" dirty="0" err="1">
                <a:latin typeface="AR BONNIE" pitchFamily="2" charset="0"/>
              </a:rPr>
              <a:t>Yanez</a:t>
            </a:r>
            <a:endParaRPr lang="en-US" sz="4400" b="1" dirty="0">
              <a:latin typeface="AR BONNIE" pitchFamily="2" charset="0"/>
            </a:endParaRP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Custodian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Classified Senate President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1600" y="1295400"/>
            <a:ext cx="3572142" cy="5029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7779669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971800"/>
            <a:ext cx="2362200" cy="3505199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4400" b="1" dirty="0">
                <a:latin typeface="AR BONNIE" pitchFamily="2" charset="0"/>
              </a:rPr>
              <a:t>Dan </a:t>
            </a:r>
            <a:r>
              <a:rPr lang="en-US" sz="4400" b="1" dirty="0" err="1">
                <a:latin typeface="AR BONNIE" pitchFamily="2" charset="0"/>
              </a:rPr>
              <a:t>Buzan</a:t>
            </a:r>
            <a:endParaRPr lang="en-US" sz="4400" b="1" dirty="0">
              <a:latin typeface="AR BONNIE" pitchFamily="2" charset="0"/>
            </a:endParaRP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Library Media Technician</a:t>
            </a: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1012 Initiative Awards for Excellence </a:t>
            </a:r>
          </a:p>
          <a:p>
            <a:pPr marL="0" indent="0" algn="r">
              <a:buNone/>
            </a:pPr>
            <a:endParaRPr lang="en-US" b="1" dirty="0">
              <a:latin typeface="AR BONNIE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52400"/>
            <a:ext cx="6629400" cy="11430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Butte 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676400"/>
            <a:ext cx="3558499" cy="46849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254142205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600200" y="0"/>
            <a:ext cx="7315200" cy="12192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Chabot 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2971800"/>
            <a:ext cx="2286000" cy="37223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6300" b="1" dirty="0">
                <a:latin typeface="AR BONNIE" pitchFamily="2" charset="0"/>
              </a:rPr>
              <a:t>Lisa </a:t>
            </a:r>
            <a:r>
              <a:rPr lang="en-US" sz="6300" b="1" dirty="0" err="1">
                <a:latin typeface="AR BONNIE" pitchFamily="2" charset="0"/>
              </a:rPr>
              <a:t>Carlsen</a:t>
            </a:r>
            <a:endParaRPr lang="en-US" sz="6300" b="1" dirty="0">
              <a:latin typeface="AR BONNIE" pitchFamily="2" charset="0"/>
            </a:endParaRP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Instructional Assistant II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The Linda and Bob Carlson Classified Professional of the Year Award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400" y="1524000"/>
            <a:ext cx="3657600" cy="48729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37913023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3429000"/>
            <a:ext cx="3352800" cy="39624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4400" b="1" dirty="0">
                <a:latin typeface="AR BONNIE" pitchFamily="2" charset="0"/>
              </a:rPr>
              <a:t>Pam </a:t>
            </a:r>
            <a:endParaRPr lang="en-US" sz="4400" b="1" dirty="0" smtClean="0">
              <a:latin typeface="AR BONNIE" pitchFamily="2" charset="0"/>
            </a:endParaRPr>
          </a:p>
          <a:p>
            <a:pPr marL="0" indent="0" algn="r">
              <a:buNone/>
            </a:pPr>
            <a:r>
              <a:rPr lang="en-US" sz="4400" b="1" dirty="0" err="1" smtClean="0">
                <a:latin typeface="AR BONNIE" pitchFamily="2" charset="0"/>
              </a:rPr>
              <a:t>Bracy-Levingston</a:t>
            </a:r>
            <a:endParaRPr lang="en-US" sz="4400" b="1" dirty="0">
              <a:latin typeface="AR BONNIE" pitchFamily="2" charset="0"/>
            </a:endParaRP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Custodian</a:t>
            </a: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Outstanding Classified Professional Award </a:t>
            </a:r>
          </a:p>
          <a:p>
            <a:pPr marL="0" indent="0" algn="r">
              <a:buNone/>
            </a:pPr>
            <a:endParaRPr lang="en-US" b="1" dirty="0">
              <a:latin typeface="AR BONNIE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52400"/>
            <a:ext cx="6858000" cy="11430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Las </a:t>
            </a:r>
            <a:r>
              <a:rPr lang="en-US" sz="67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Positas</a:t>
            </a:r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 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447800"/>
            <a:ext cx="3338735" cy="425524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005083241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371600" y="0"/>
            <a:ext cx="7543800" cy="12954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Butte 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3048000"/>
            <a:ext cx="2362200" cy="36461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5700" b="1" dirty="0">
                <a:latin typeface="AR BONNIE" pitchFamily="2" charset="0"/>
              </a:rPr>
              <a:t>Peter Dahl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Media Production Specialist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Excellence in Customer Service </a:t>
            </a:r>
            <a:r>
              <a:rPr lang="en-US" sz="4000" dirty="0" smtClean="0">
                <a:latin typeface="AR BONNIE" pitchFamily="2" charset="0"/>
              </a:rPr>
              <a:t> &amp; Classified Senate President</a:t>
            </a:r>
            <a:endParaRPr lang="en-US" sz="4000" dirty="0">
              <a:latin typeface="AR BONNIE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1600" y="1447800"/>
            <a:ext cx="3704491" cy="4572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95689950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3048000"/>
            <a:ext cx="2438400" cy="35052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4400" b="1" dirty="0">
                <a:latin typeface="AR BONNIE" pitchFamily="2" charset="0"/>
              </a:rPr>
              <a:t>Elisa Senko</a:t>
            </a: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Account Clerk Sr.</a:t>
            </a: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Excellence in Student </a:t>
            </a:r>
            <a:r>
              <a:rPr lang="en-US" dirty="0" smtClean="0">
                <a:latin typeface="AR BONNIE" pitchFamily="2" charset="0"/>
              </a:rPr>
              <a:t>Service</a:t>
            </a:r>
            <a:endParaRPr lang="en-US" dirty="0">
              <a:latin typeface="AR BONNIE" pitchFamily="2" charset="0"/>
            </a:endParaRPr>
          </a:p>
          <a:p>
            <a:pPr marL="0" indent="0" algn="r">
              <a:buNone/>
            </a:pPr>
            <a:endParaRPr lang="en-US" b="1" dirty="0">
              <a:latin typeface="AR BONNIE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52400"/>
            <a:ext cx="7391400" cy="12954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Butte College</a:t>
            </a:r>
            <a:endParaRPr lang="en-US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55899" y="2213298"/>
            <a:ext cx="4807597" cy="3733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73583081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524000" y="152400"/>
            <a:ext cx="7391400" cy="11430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Merritt 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2971800"/>
            <a:ext cx="2514600" cy="37223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5700" b="1" dirty="0">
                <a:latin typeface="AR BONNIE" pitchFamily="2" charset="0"/>
              </a:rPr>
              <a:t>Doris Hankins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Staff Assistant/Vice President of Classified Senate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2012 California Community Classified Employee of the Year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7800" y="1600200"/>
            <a:ext cx="3581400" cy="45713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06743497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2895600"/>
            <a:ext cx="2667000" cy="36576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4400" b="1" dirty="0">
                <a:latin typeface="AR BONNIE" pitchFamily="2" charset="0"/>
              </a:rPr>
              <a:t>Tony Hampton</a:t>
            </a: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Computer Network Technician</a:t>
            </a: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Constance L. Ormond Award </a:t>
            </a:r>
          </a:p>
          <a:p>
            <a:pPr marL="0" indent="0" algn="r">
              <a:buNone/>
            </a:pPr>
            <a:endParaRPr lang="en-US" b="1" dirty="0">
              <a:latin typeface="AR BONNIE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0"/>
            <a:ext cx="6934200" cy="13716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Merritt-Peralta CCD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524000"/>
            <a:ext cx="3834724" cy="4495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2036733864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12954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Butte 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2895600"/>
            <a:ext cx="2514600" cy="3810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5700" b="1" dirty="0">
                <a:latin typeface="AR BONNIE" pitchFamily="2" charset="0"/>
              </a:rPr>
              <a:t>Serena Gordon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Instructional Aide/Foreign Language Lab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Excellence in Customer Service Award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0" y="1828800"/>
            <a:ext cx="3572249" cy="45266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09361885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3124200"/>
            <a:ext cx="2743200" cy="34290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4400" b="1" dirty="0">
                <a:latin typeface="AR BONNIE" pitchFamily="2" charset="0"/>
              </a:rPr>
              <a:t>Mary </a:t>
            </a:r>
            <a:r>
              <a:rPr lang="en-US" sz="4400" b="1" dirty="0" err="1">
                <a:latin typeface="AR BONNIE" pitchFamily="2" charset="0"/>
              </a:rPr>
              <a:t>Valdemar</a:t>
            </a:r>
            <a:endParaRPr lang="en-US" sz="4400" b="1" dirty="0">
              <a:latin typeface="AR BONNIE" pitchFamily="2" charset="0"/>
            </a:endParaRP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Secretary, Financial Aid</a:t>
            </a: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Classified Employee of the Year </a:t>
            </a:r>
          </a:p>
          <a:p>
            <a:pPr marL="0" indent="0" algn="r">
              <a:buNone/>
            </a:pPr>
            <a:endParaRPr lang="en-US" b="1" dirty="0">
              <a:latin typeface="AR BONNIE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52400"/>
            <a:ext cx="8001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San Bernardino Valley College</a:t>
            </a:r>
            <a:endParaRPr lang="en-US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752600"/>
            <a:ext cx="3395601" cy="45817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921205998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219200" y="0"/>
            <a:ext cx="7924800" cy="15240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ONNIE" pitchFamily="2" charset="0"/>
              </a:rPr>
              <a:t>San Joaquin Delta 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2971800"/>
            <a:ext cx="2514600" cy="3722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400" b="1" dirty="0">
                <a:latin typeface="AR BONNIE" pitchFamily="2" charset="0"/>
              </a:rPr>
              <a:t>Staci Miller</a:t>
            </a:r>
          </a:p>
          <a:p>
            <a:pPr marL="0" indent="0">
              <a:buNone/>
            </a:pPr>
            <a:r>
              <a:rPr lang="it-IT" dirty="0">
                <a:latin typeface="AR BONNIE" pitchFamily="2" charset="0"/>
              </a:rPr>
              <a:t>Classified Senate President</a:t>
            </a:r>
          </a:p>
          <a:p>
            <a:pPr marL="0" indent="0" algn="r">
              <a:buNone/>
            </a:pPr>
            <a:endParaRPr lang="en-US" dirty="0">
              <a:latin typeface="AR BONNIE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24000"/>
            <a:ext cx="3352799" cy="42643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925703349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6962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San Bernardino Valley 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5410200"/>
            <a:ext cx="6324600" cy="128399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000" b="1" dirty="0">
                <a:latin typeface="AR BONNIE" pitchFamily="2" charset="0"/>
              </a:rPr>
              <a:t>Karol </a:t>
            </a:r>
            <a:r>
              <a:rPr lang="en-US" sz="4000" b="1" dirty="0" err="1">
                <a:latin typeface="AR BONNIE" pitchFamily="2" charset="0"/>
              </a:rPr>
              <a:t>Pasillas</a:t>
            </a:r>
            <a:endParaRPr lang="en-US" sz="4000" b="1" dirty="0">
              <a:latin typeface="AR BONNIE" pitchFamily="2" charset="0"/>
            </a:endParaRPr>
          </a:p>
          <a:p>
            <a:pPr marL="0" indent="0">
              <a:buNone/>
            </a:pPr>
            <a:r>
              <a:rPr lang="en-US" sz="4000" b="1" dirty="0">
                <a:latin typeface="AR BONNIE" pitchFamily="2" charset="0"/>
              </a:rPr>
              <a:t>Secretary, </a:t>
            </a:r>
            <a:r>
              <a:rPr lang="en-US" sz="4000" b="1" dirty="0" smtClean="0">
                <a:latin typeface="AR BONNIE" pitchFamily="2" charset="0"/>
              </a:rPr>
              <a:t>Office </a:t>
            </a:r>
            <a:r>
              <a:rPr lang="en-US" sz="4000" b="1" dirty="0" err="1">
                <a:latin typeface="AR BONNIE" pitchFamily="2" charset="0"/>
              </a:rPr>
              <a:t>fo</a:t>
            </a:r>
            <a:r>
              <a:rPr lang="en-US" sz="4000" b="1" dirty="0">
                <a:latin typeface="AR BONNIE" pitchFamily="2" charset="0"/>
              </a:rPr>
              <a:t> the VP of Administrative </a:t>
            </a:r>
            <a:r>
              <a:rPr lang="en-US" sz="4000" b="1" dirty="0" smtClean="0">
                <a:latin typeface="AR BONNIE" pitchFamily="2" charset="0"/>
              </a:rPr>
              <a:t>Services</a:t>
            </a:r>
          </a:p>
          <a:p>
            <a:pPr marL="0" indent="0">
              <a:buNone/>
            </a:pPr>
            <a:r>
              <a:rPr lang="en-US" sz="4000" b="1" dirty="0">
                <a:latin typeface="AR BONNIE" pitchFamily="2" charset="0"/>
              </a:rPr>
              <a:t>Classified Employee of the Year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8200" y="1620593"/>
            <a:ext cx="2667000" cy="36436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91636604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6172200" cy="15240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400" b="1" dirty="0">
                <a:latin typeface="AR BONNIE" pitchFamily="2" charset="0"/>
              </a:rPr>
              <a:t>Lisa Hepburn-Stroud</a:t>
            </a:r>
          </a:p>
          <a:p>
            <a:pPr marL="0" indent="0" algn="ctr">
              <a:buNone/>
            </a:pPr>
            <a:r>
              <a:rPr lang="en-US" dirty="0">
                <a:latin typeface="AR BONNIE" pitchFamily="2" charset="0"/>
              </a:rPr>
              <a:t>Assistant Manager, Bookstore</a:t>
            </a:r>
          </a:p>
          <a:p>
            <a:pPr marL="0" indent="0" algn="ctr">
              <a:buNone/>
            </a:pPr>
            <a:r>
              <a:rPr lang="en-US" dirty="0">
                <a:latin typeface="AR BONNIE" pitchFamily="2" charset="0"/>
              </a:rPr>
              <a:t>Golden Apple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228600"/>
            <a:ext cx="8001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San Bernardino Valley College</a:t>
            </a:r>
            <a:endParaRPr lang="en-US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1447800"/>
            <a:ext cx="5181600" cy="35530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03939124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6962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San Bernardino Valley College</a:t>
            </a:r>
            <a:endParaRPr lang="en-US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5257800"/>
            <a:ext cx="6629400" cy="16002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5300" b="1" dirty="0">
                <a:latin typeface="AR BONNIE" pitchFamily="2" charset="0"/>
              </a:rPr>
              <a:t>Gloria </a:t>
            </a:r>
            <a:r>
              <a:rPr lang="en-US" sz="5300" b="1" dirty="0" err="1">
                <a:latin typeface="AR BONNIE" pitchFamily="2" charset="0"/>
              </a:rPr>
              <a:t>Kracher</a:t>
            </a:r>
            <a:endParaRPr lang="en-US" sz="5300" b="1" dirty="0">
              <a:latin typeface="AR BONNIE" pitchFamily="2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AR BONNIE" pitchFamily="2" charset="0"/>
              </a:rPr>
              <a:t>Custodian, Maintenance &amp; Operations</a:t>
            </a:r>
          </a:p>
          <a:p>
            <a:pPr marL="0" indent="0" algn="ctr">
              <a:buNone/>
            </a:pPr>
            <a:r>
              <a:rPr lang="en-US" sz="4000" dirty="0">
                <a:latin typeface="AR BONNIE" pitchFamily="2" charset="0"/>
              </a:rPr>
              <a:t>Golden Apple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1126" y="1668087"/>
            <a:ext cx="5181599" cy="32918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50804200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181600"/>
            <a:ext cx="6172200" cy="1371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>
                <a:latin typeface="AR BONNIE" pitchFamily="2" charset="0"/>
              </a:rPr>
              <a:t>2012  AWARD WINNERS AND NOMINEES</a:t>
            </a:r>
          </a:p>
          <a:p>
            <a:pPr marL="0" indent="0" algn="ctr">
              <a:buNone/>
            </a:pPr>
            <a:r>
              <a:rPr lang="en-US" b="1" dirty="0" smtClean="0">
                <a:latin typeface="AR BONNIE" pitchFamily="2" charset="0"/>
              </a:rPr>
              <a:t>EXEMPLARY </a:t>
            </a:r>
            <a:r>
              <a:rPr lang="en-US" b="1" dirty="0">
                <a:latin typeface="AR BONNIE" pitchFamily="2" charset="0"/>
              </a:rPr>
              <a:t>CLASSIFIED AWARD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381000"/>
            <a:ext cx="8001000" cy="11430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Diablo Valley 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544782"/>
            <a:ext cx="5562600" cy="32519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4250775781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61950"/>
            <a:ext cx="5181600" cy="3143250"/>
          </a:xfrm>
        </p:spPr>
        <p:txBody>
          <a:bodyPr>
            <a:noAutofit/>
          </a:bodyPr>
          <a:lstStyle/>
          <a:p>
            <a:r>
              <a:rPr lang="en-US" sz="7200" dirty="0" smtClean="0">
                <a:latin typeface="AR BONNIE" pitchFamily="2" charset="0"/>
              </a:rPr>
              <a:t>Classified Leadership Institute</a:t>
            </a:r>
            <a:br>
              <a:rPr lang="en-US" sz="7200" dirty="0" smtClean="0">
                <a:latin typeface="AR BONNIE" pitchFamily="2" charset="0"/>
              </a:rPr>
            </a:br>
            <a:r>
              <a:rPr lang="en-US" sz="7200" dirty="0" smtClean="0">
                <a:latin typeface="AR BONNIE" pitchFamily="2" charset="0"/>
              </a:rPr>
              <a:t>2012</a:t>
            </a:r>
            <a:endParaRPr lang="en-US" sz="7200" dirty="0">
              <a:latin typeface="AR BONNIE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195"/>
          <a:stretch/>
        </p:blipFill>
        <p:spPr>
          <a:xfrm>
            <a:off x="990600" y="2667000"/>
            <a:ext cx="4190999" cy="3134590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09600" y="5334000"/>
            <a:ext cx="7620000" cy="13716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7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ONNIE" pitchFamily="2" charset="0"/>
              </a:rPr>
              <a:t>Welcome Aboard</a:t>
            </a:r>
            <a:endParaRPr lang="en-US" sz="7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ONNI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3886200"/>
            <a:ext cx="224612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pc="300" dirty="0" smtClean="0">
                <a:solidFill>
                  <a:schemeClr val="bg1"/>
                </a:solidFill>
                <a:latin typeface="AR BONNIE" pitchFamily="2" charset="0"/>
              </a:rPr>
              <a:t>Celebrating </a:t>
            </a:r>
          </a:p>
          <a:p>
            <a:r>
              <a:rPr lang="en-US" sz="2800" b="1" spc="300" dirty="0" smtClean="0">
                <a:solidFill>
                  <a:schemeClr val="bg1"/>
                </a:solidFill>
                <a:latin typeface="AR BONNIE" pitchFamily="2" charset="0"/>
              </a:rPr>
              <a:t>Outstanding </a:t>
            </a:r>
            <a:br>
              <a:rPr lang="en-US" sz="2800" b="1" spc="300" dirty="0" smtClean="0">
                <a:solidFill>
                  <a:schemeClr val="bg1"/>
                </a:solidFill>
                <a:latin typeface="AR BONNIE" pitchFamily="2" charset="0"/>
              </a:rPr>
            </a:br>
            <a:r>
              <a:rPr lang="en-US" sz="2800" b="1" spc="300" dirty="0" smtClean="0">
                <a:solidFill>
                  <a:schemeClr val="bg1"/>
                </a:solidFill>
                <a:latin typeface="AR BONNIE" pitchFamily="2" charset="0"/>
              </a:rPr>
              <a:t>Classified</a:t>
            </a:r>
          </a:p>
          <a:p>
            <a:r>
              <a:rPr lang="en-US" sz="2800" b="1" spc="300" dirty="0" smtClean="0">
                <a:solidFill>
                  <a:schemeClr val="bg1"/>
                </a:solidFill>
                <a:latin typeface="AR BONNIE" pitchFamily="2" charset="0"/>
              </a:rPr>
              <a:t>Employees </a:t>
            </a:r>
          </a:p>
          <a:p>
            <a:r>
              <a:rPr lang="en-US" sz="2800" b="1" spc="300" dirty="0" smtClean="0">
                <a:solidFill>
                  <a:schemeClr val="bg1"/>
                </a:solidFill>
                <a:latin typeface="AR BONNIE" pitchFamily="2" charset="0"/>
              </a:rPr>
              <a:t>from across </a:t>
            </a:r>
          </a:p>
          <a:p>
            <a:r>
              <a:rPr lang="en-US" sz="2800" b="1" spc="300" dirty="0" smtClean="0">
                <a:solidFill>
                  <a:schemeClr val="bg1"/>
                </a:solidFill>
                <a:latin typeface="AR BONNIE" pitchFamily="2" charset="0"/>
              </a:rPr>
              <a:t>our state</a:t>
            </a:r>
            <a:endParaRPr lang="en-US" sz="2800" b="1" spc="300" dirty="0">
              <a:solidFill>
                <a:schemeClr val="bg1"/>
              </a:solidFill>
              <a:latin typeface="AR BONNIE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8053349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2438400" y="304800"/>
            <a:ext cx="6400800" cy="11430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Merritt 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75559" y="2895601"/>
            <a:ext cx="2758441" cy="3962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b="1" dirty="0">
                <a:latin typeface="AR BONNIE" pitchFamily="2" charset="0"/>
              </a:rPr>
              <a:t>Maura "Molly" </a:t>
            </a:r>
            <a:r>
              <a:rPr lang="en-US" sz="4400" b="1" dirty="0" err="1" smtClean="0">
                <a:latin typeface="AR BONNIE" pitchFamily="2" charset="0"/>
              </a:rPr>
              <a:t>Sealund</a:t>
            </a:r>
            <a:endParaRPr lang="en-US" sz="4400" b="1" dirty="0">
              <a:latin typeface="AR BONNIE" pitchFamily="2" charset="0"/>
            </a:endParaRP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Science Lab Technician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Classified Senate President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6399" y="1600200"/>
            <a:ext cx="3363911" cy="4953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37755081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2971800"/>
            <a:ext cx="2514600" cy="35814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4400" b="1" dirty="0">
                <a:latin typeface="AR BONNIE" pitchFamily="2" charset="0"/>
              </a:rPr>
              <a:t>Marilyn Bull</a:t>
            </a: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Clerical Assistant</a:t>
            </a: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Annual Achievement Award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8001000" cy="11430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Merritt College</a:t>
            </a:r>
            <a:endParaRPr lang="en-US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3385075" cy="3657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2180138427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2133600" y="152400"/>
            <a:ext cx="6781800" cy="11430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Columbia 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2895600"/>
            <a:ext cx="2362200" cy="37985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800" b="1" dirty="0">
                <a:latin typeface="AR BONNIE" pitchFamily="2" charset="0"/>
              </a:rPr>
              <a:t>Doreen Bass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Instructional Support Specialist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Classified Employee of the Year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1599" y="1524000"/>
            <a:ext cx="3679903" cy="4800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77152940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3124200"/>
            <a:ext cx="2362200" cy="34290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4400" b="1" dirty="0">
                <a:latin typeface="AR BONNIE" pitchFamily="2" charset="0"/>
              </a:rPr>
              <a:t>Nancy Bull</a:t>
            </a: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Account Technician</a:t>
            </a: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Classified Senate President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15240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Merritt 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62574" y="1524000"/>
            <a:ext cx="3699826" cy="4800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466438863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524000" y="228600"/>
            <a:ext cx="7162800" cy="13716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State Center </a:t>
            </a:r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CCD</a:t>
            </a:r>
            <a:endParaRPr lang="en-US" sz="67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124200" y="5257800"/>
            <a:ext cx="5715000" cy="143639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4000" b="1" dirty="0">
                <a:latin typeface="AR BONNIE" pitchFamily="2" charset="0"/>
              </a:rPr>
              <a:t>The Staff of the </a:t>
            </a:r>
            <a:r>
              <a:rPr lang="en-US" sz="4000" b="1" dirty="0" smtClean="0">
                <a:latin typeface="AR BONNIE" pitchFamily="2" charset="0"/>
              </a:rPr>
              <a:t/>
            </a:r>
            <a:br>
              <a:rPr lang="en-US" sz="4000" b="1" dirty="0" smtClean="0">
                <a:latin typeface="AR BONNIE" pitchFamily="2" charset="0"/>
              </a:rPr>
            </a:br>
            <a:r>
              <a:rPr lang="en-US" sz="4000" b="1" dirty="0" smtClean="0">
                <a:latin typeface="AR BONNIE" pitchFamily="2" charset="0"/>
              </a:rPr>
              <a:t>Child </a:t>
            </a:r>
            <a:r>
              <a:rPr lang="en-US" sz="4000" b="1" dirty="0">
                <a:latin typeface="AR BONNIE" pitchFamily="2" charset="0"/>
              </a:rPr>
              <a:t>Fresno City College Development Center</a:t>
            </a:r>
          </a:p>
          <a:p>
            <a:pPr marL="0" indent="0" algn="ctr">
              <a:buNone/>
            </a:pPr>
            <a:r>
              <a:rPr lang="en-US" sz="4000" b="1" dirty="0">
                <a:latin typeface="AR BONNIE" pitchFamily="2" charset="0"/>
              </a:rPr>
              <a:t>SCCCD Classified </a:t>
            </a:r>
            <a:r>
              <a:rPr lang="en-US" sz="4000" b="1" dirty="0" smtClean="0">
                <a:latin typeface="AR BONNIE" pitchFamily="2" charset="0"/>
              </a:rPr>
              <a:t>Professionals </a:t>
            </a:r>
            <a:r>
              <a:rPr lang="en-US" sz="4000" b="1" dirty="0">
                <a:latin typeface="AR BONNIE" pitchFamily="2" charset="0"/>
              </a:rPr>
              <a:t>of the Year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9000" y="1676400"/>
            <a:ext cx="5458046" cy="3200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08983847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971800"/>
            <a:ext cx="2362200" cy="372239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4400" b="1" dirty="0">
                <a:latin typeface="AR BONNIE" pitchFamily="2" charset="0"/>
              </a:rPr>
              <a:t>Elaine </a:t>
            </a:r>
            <a:r>
              <a:rPr lang="en-US" sz="4400" b="1" dirty="0" err="1">
                <a:latin typeface="AR BONNIE" pitchFamily="2" charset="0"/>
              </a:rPr>
              <a:t>Eshom</a:t>
            </a:r>
            <a:endParaRPr lang="en-US" sz="4400" b="1" dirty="0">
              <a:latin typeface="AR BONNIE" pitchFamily="2" charset="0"/>
            </a:endParaRP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Academic Senate </a:t>
            </a:r>
            <a:r>
              <a:rPr lang="en-US" dirty="0" smtClean="0">
                <a:latin typeface="AR BONNIE" pitchFamily="2" charset="0"/>
              </a:rPr>
              <a:t>Secretary</a:t>
            </a:r>
          </a:p>
          <a:p>
            <a:pPr marL="0" indent="0" algn="r">
              <a:buNone/>
            </a:pPr>
            <a:r>
              <a:rPr lang="en-US" dirty="0" smtClean="0">
                <a:latin typeface="AR BONNIE" pitchFamily="2" charset="0"/>
              </a:rPr>
              <a:t>Classified Senate President</a:t>
            </a:r>
            <a:endParaRPr lang="en-US" dirty="0">
              <a:latin typeface="AR BONNIE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7239000" cy="1524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Mt San Jacinto College</a:t>
            </a:r>
            <a:r>
              <a:rPr lang="en-US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/>
            </a:r>
            <a:br>
              <a:rPr lang="en-US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27" r="8620"/>
          <a:stretch>
            <a:fillRect/>
          </a:stretch>
        </p:blipFill>
        <p:spPr>
          <a:xfrm>
            <a:off x="381000" y="1447800"/>
            <a:ext cx="3647372" cy="4191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802065306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2971800"/>
            <a:ext cx="2667000" cy="35814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4400" b="1" dirty="0">
                <a:latin typeface="AR BONNIE" pitchFamily="2" charset="0"/>
              </a:rPr>
              <a:t>Laura Rocha</a:t>
            </a: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Head Custodian</a:t>
            </a: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Outstanding Classified Employee of the year 2012 </a:t>
            </a:r>
          </a:p>
        </p:txBody>
      </p:sp>
      <p:sp useBgFill="1"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Cosumnes</a:t>
            </a:r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 </a:t>
            </a:r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River 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3313695" cy="497365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932945116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2362200" y="0"/>
            <a:ext cx="6781800" cy="11430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West Valley </a:t>
            </a:r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College</a:t>
            </a:r>
            <a:endParaRPr lang="en-US" sz="67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2819400"/>
            <a:ext cx="2133600" cy="38747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6300" b="1" dirty="0">
                <a:latin typeface="AR BONNIE" pitchFamily="2" charset="0"/>
              </a:rPr>
              <a:t>Scott Ludwig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Multimedia Operations </a:t>
            </a:r>
            <a:r>
              <a:rPr lang="en-US" sz="4000" dirty="0" smtClean="0">
                <a:latin typeface="AR BONNIE" pitchFamily="2" charset="0"/>
              </a:rPr>
              <a:t>Coordinator</a:t>
            </a:r>
          </a:p>
          <a:p>
            <a:pPr marL="0" indent="0">
              <a:buNone/>
            </a:pPr>
            <a:r>
              <a:rPr lang="en-US" sz="4000" dirty="0" smtClean="0">
                <a:latin typeface="AR BONNIE" pitchFamily="2" charset="0"/>
              </a:rPr>
              <a:t>Employee of the Year – state chancellor’s office </a:t>
            </a:r>
            <a:endParaRPr lang="en-US" sz="4000" dirty="0">
              <a:latin typeface="AR BONNIE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93" r="11074"/>
          <a:stretch/>
        </p:blipFill>
        <p:spPr bwMode="auto">
          <a:xfrm>
            <a:off x="4876800" y="1295400"/>
            <a:ext cx="3886200" cy="4876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62425611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305800" cy="11430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Coastline Community College</a:t>
            </a:r>
            <a:endParaRPr lang="en-US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559"/>
          <a:stretch/>
        </p:blipFill>
        <p:spPr>
          <a:xfrm rot="16200000">
            <a:off x="-115477" y="2172878"/>
            <a:ext cx="4876800" cy="38838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2743200"/>
            <a:ext cx="2285998" cy="3782291"/>
          </a:xfrm>
          <a:noFill/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4400" b="1" dirty="0">
                <a:latin typeface="AR BONNIE" pitchFamily="2" charset="0"/>
              </a:rPr>
              <a:t>Cristina Arellano</a:t>
            </a:r>
          </a:p>
          <a:p>
            <a:pPr marL="0" indent="0" algn="r">
              <a:buNone/>
            </a:pPr>
            <a:r>
              <a:rPr lang="en-US" dirty="0" smtClean="0">
                <a:latin typeface="AR BONNIE" pitchFamily="2" charset="0"/>
              </a:rPr>
              <a:t>Instructional </a:t>
            </a:r>
            <a:r>
              <a:rPr lang="en-US" dirty="0">
                <a:latin typeface="AR BONNIE" pitchFamily="2" charset="0"/>
              </a:rPr>
              <a:t>System Design</a:t>
            </a: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Unsung Hero Award</a:t>
            </a:r>
          </a:p>
        </p:txBody>
      </p:sp>
    </p:spTree>
    <p:extLst>
      <p:ext uri="{BB962C8B-B14F-4D97-AF65-F5344CB8AC3E}">
        <p14:creationId xmlns="" xmlns:p14="http://schemas.microsoft.com/office/powerpoint/2010/main" val="2734414501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828800" y="0"/>
            <a:ext cx="73152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Coastline Community College</a:t>
            </a:r>
            <a:endParaRPr lang="en-US" sz="6700" b="1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438400" y="2895600"/>
            <a:ext cx="2438400" cy="37985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b="1" dirty="0">
                <a:latin typeface="AR BONNIE" pitchFamily="2" charset="0"/>
              </a:rPr>
              <a:t>Sergio </a:t>
            </a:r>
            <a:r>
              <a:rPr lang="en-US" sz="4000" b="1" dirty="0" err="1">
                <a:latin typeface="AR BONNIE" pitchFamily="2" charset="0"/>
              </a:rPr>
              <a:t>Borja</a:t>
            </a:r>
            <a:endParaRPr lang="en-US" sz="4000" b="1" dirty="0">
              <a:latin typeface="AR BONNIE" pitchFamily="2" charset="0"/>
            </a:endParaRP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Admissions &amp; Records Technician II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Customer Service </a:t>
            </a:r>
            <a:r>
              <a:rPr lang="en-US" sz="4000" dirty="0" smtClean="0">
                <a:latin typeface="AR BONNIE" pitchFamily="2" charset="0"/>
              </a:rPr>
              <a:t>Award</a:t>
            </a:r>
            <a:endParaRPr lang="en-US" sz="4000" dirty="0">
              <a:latin typeface="AR BONNIE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333" b="4167"/>
          <a:stretch/>
        </p:blipFill>
        <p:spPr bwMode="auto">
          <a:xfrm rot="16200000">
            <a:off x="4589786" y="2039614"/>
            <a:ext cx="4964348" cy="37807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90249105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2743200"/>
            <a:ext cx="2667000" cy="38100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4400" b="1" dirty="0">
                <a:latin typeface="AR BONNIE" pitchFamily="2" charset="0"/>
              </a:rPr>
              <a:t>Rachelle S. Lopez</a:t>
            </a: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International Student </a:t>
            </a:r>
            <a:endParaRPr lang="en-US" dirty="0" smtClean="0">
              <a:latin typeface="AR BONNIE" pitchFamily="2" charset="0"/>
            </a:endParaRPr>
          </a:p>
          <a:p>
            <a:pPr marL="0" indent="0" algn="r">
              <a:buNone/>
            </a:pPr>
            <a:r>
              <a:rPr lang="en-US" dirty="0" smtClean="0">
                <a:latin typeface="AR BONNIE" pitchFamily="2" charset="0"/>
              </a:rPr>
              <a:t>Program </a:t>
            </a:r>
            <a:r>
              <a:rPr lang="en-US" dirty="0">
                <a:latin typeface="AR BONNIE" pitchFamily="2" charset="0"/>
              </a:rPr>
              <a:t>Staff </a:t>
            </a:r>
            <a:r>
              <a:rPr lang="en-US" dirty="0" smtClean="0">
                <a:latin typeface="AR BONNIE" pitchFamily="2" charset="0"/>
              </a:rPr>
              <a:t>Aide - Special </a:t>
            </a:r>
            <a:r>
              <a:rPr lang="en-US" dirty="0">
                <a:latin typeface="AR BONNIE" pitchFamily="2" charset="0"/>
              </a:rPr>
              <a:t>Achievement Award</a:t>
            </a:r>
          </a:p>
        </p:txBody>
      </p:sp>
      <p:sp useBgFill="1"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Coastline Community College</a:t>
            </a:r>
            <a:endParaRPr lang="en-US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458525" y="2211125"/>
            <a:ext cx="4955650" cy="3581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582503658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828800" y="0"/>
            <a:ext cx="73152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Coastline Community College</a:t>
            </a:r>
            <a:endParaRPr lang="en-US" sz="6700" b="1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3048000"/>
            <a:ext cx="2362200" cy="36461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800" b="1" dirty="0" err="1">
                <a:latin typeface="AR BONNIE" pitchFamily="2" charset="0"/>
              </a:rPr>
              <a:t>Stephani</a:t>
            </a:r>
            <a:r>
              <a:rPr lang="en-US" sz="4800" b="1" dirty="0">
                <a:latin typeface="AR BONNIE" pitchFamily="2" charset="0"/>
              </a:rPr>
              <a:t> Rogers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Military Technician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Professional Training Award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579" b="3509"/>
          <a:stretch/>
        </p:blipFill>
        <p:spPr bwMode="auto">
          <a:xfrm rot="16200000">
            <a:off x="4540007" y="2165595"/>
            <a:ext cx="5031838" cy="37486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93682890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53000"/>
            <a:ext cx="6705600" cy="1600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AR BONNIE" pitchFamily="2" charset="0"/>
              </a:rPr>
              <a:t>Sylvia </a:t>
            </a:r>
            <a:r>
              <a:rPr lang="en-US" sz="3600" b="1" dirty="0" err="1">
                <a:latin typeface="AR BONNIE" pitchFamily="2" charset="0"/>
              </a:rPr>
              <a:t>Amitoelau</a:t>
            </a:r>
            <a:r>
              <a:rPr lang="en-US" sz="3600" b="1" dirty="0">
                <a:latin typeface="AR BONNIE" pitchFamily="2" charset="0"/>
              </a:rPr>
              <a:t>, Mark Worden, Meg </a:t>
            </a:r>
            <a:r>
              <a:rPr lang="en-US" sz="3600" b="1" dirty="0" err="1">
                <a:latin typeface="AR BONNIE" pitchFamily="2" charset="0"/>
              </a:rPr>
              <a:t>Yanalunas</a:t>
            </a:r>
            <a:endParaRPr lang="en-US" sz="3600" b="1" dirty="0">
              <a:latin typeface="AR BONNIE" pitchFamily="2" charset="0"/>
            </a:endParaRPr>
          </a:p>
          <a:p>
            <a:pPr marL="0" indent="0" algn="ctr">
              <a:buNone/>
            </a:pPr>
            <a:r>
              <a:rPr lang="en-US" dirty="0">
                <a:latin typeface="AR BONNIE" pitchFamily="2" charset="0"/>
              </a:rPr>
              <a:t>Office of Learning &amp; Information Technologies</a:t>
            </a:r>
          </a:p>
          <a:p>
            <a:pPr marL="0" indent="0" algn="ctr">
              <a:buNone/>
            </a:pPr>
            <a:r>
              <a:rPr lang="en-US" dirty="0">
                <a:latin typeface="AR BONNIE" pitchFamily="2" charset="0"/>
              </a:rPr>
              <a:t>Team Excellence Award </a:t>
            </a:r>
          </a:p>
        </p:txBody>
      </p:sp>
      <p:sp useBgFill="1"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Coastline Community 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799"/>
            <a:ext cx="4937761" cy="32918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870090203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219200" y="0"/>
            <a:ext cx="7315200" cy="12192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College of Marin</a:t>
            </a:r>
            <a:endParaRPr lang="en-US" sz="6700" b="1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2819400"/>
            <a:ext cx="2286000" cy="38747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800" b="1" dirty="0" smtClean="0">
                <a:latin typeface="AR BONNIE" pitchFamily="2" charset="0"/>
              </a:rPr>
              <a:t>Andrea Hunter</a:t>
            </a:r>
            <a:endParaRPr lang="en-US" sz="4800" b="1" dirty="0">
              <a:latin typeface="AR BONNIE" pitchFamily="2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AR BONNIE" pitchFamily="2" charset="0"/>
              </a:rPr>
              <a:t>Financial Aid Specialist</a:t>
            </a:r>
            <a:endParaRPr lang="en-US" sz="4000" dirty="0">
              <a:latin typeface="AR BONNIE" pitchFamily="2" charset="0"/>
            </a:endParaRP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Classified Senate President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00" y="1447800"/>
            <a:ext cx="3820935" cy="47188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31731728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648200"/>
            <a:ext cx="5562600" cy="1828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R BONNIE" pitchFamily="2" charset="0"/>
              </a:rPr>
              <a:t>Shook Chung</a:t>
            </a:r>
          </a:p>
          <a:p>
            <a:pPr marL="0" indent="0" algn="ctr">
              <a:buNone/>
            </a:pPr>
            <a:r>
              <a:rPr lang="en-US" sz="4000" dirty="0" smtClean="0">
                <a:latin typeface="AR BONNIE" pitchFamily="2" charset="0"/>
              </a:rPr>
              <a:t>Senior </a:t>
            </a:r>
            <a:r>
              <a:rPr lang="en-US" sz="4000" dirty="0">
                <a:latin typeface="AR BONNIE" pitchFamily="2" charset="0"/>
              </a:rPr>
              <a:t>Creative Designer</a:t>
            </a:r>
          </a:p>
          <a:p>
            <a:pPr marL="0" indent="0" algn="ctr">
              <a:buNone/>
            </a:pPr>
            <a:r>
              <a:rPr lang="en-US" sz="4000" dirty="0">
                <a:latin typeface="AR BONNIE" pitchFamily="2" charset="0"/>
              </a:rPr>
              <a:t>Outstanding Individual Award </a:t>
            </a:r>
          </a:p>
        </p:txBody>
      </p:sp>
      <p:sp useBgFill="1"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228600"/>
            <a:ext cx="6400800" cy="11430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College of Marin</a:t>
            </a:r>
            <a:endParaRPr lang="en-US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191" y="1676400"/>
            <a:ext cx="3069315" cy="27432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775717438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219200" y="0"/>
            <a:ext cx="7315200" cy="12192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College of Marin</a:t>
            </a:r>
            <a:endParaRPr lang="en-US" sz="6700" b="1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5410200"/>
            <a:ext cx="6324600" cy="12839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000" b="1" dirty="0" smtClean="0">
                <a:latin typeface="AR BONNIE" pitchFamily="2" charset="0"/>
              </a:rPr>
              <a:t>P.E. Department</a:t>
            </a:r>
          </a:p>
          <a:p>
            <a:pPr marL="0" indent="0">
              <a:buNone/>
            </a:pPr>
            <a:r>
              <a:rPr lang="en-US" sz="4000" b="1" dirty="0" smtClean="0">
                <a:latin typeface="AR BONNIE" pitchFamily="2" charset="0"/>
              </a:rPr>
              <a:t>Outstand </a:t>
            </a:r>
            <a:r>
              <a:rPr lang="en-US" sz="4000" b="1" dirty="0">
                <a:latin typeface="AR BONNIE" pitchFamily="2" charset="0"/>
              </a:rPr>
              <a:t>Department Award - Classified Senate Appreciation Award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1800" y="1343891"/>
            <a:ext cx="5501032" cy="3657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09940781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524000" y="0"/>
            <a:ext cx="7162800" cy="13716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ONNIE" pitchFamily="2" charset="0"/>
              </a:rPr>
              <a:t>Chaffey College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2971800"/>
            <a:ext cx="2514600" cy="3722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>
                <a:latin typeface="AR BONNIE" pitchFamily="2" charset="0"/>
              </a:rPr>
              <a:t>Trisha </a:t>
            </a:r>
            <a:r>
              <a:rPr lang="en-US" sz="4400" b="1" dirty="0" smtClean="0">
                <a:latin typeface="AR BONNIE" pitchFamily="2" charset="0"/>
              </a:rPr>
              <a:t>Albertsen</a:t>
            </a:r>
            <a:r>
              <a:rPr lang="en-US" b="1" dirty="0" smtClean="0">
                <a:latin typeface="AR BONNIE" pitchFamily="2" charset="0"/>
              </a:rPr>
              <a:t/>
            </a:r>
            <a:br>
              <a:rPr lang="en-US" b="1" dirty="0" smtClean="0">
                <a:latin typeface="AR BONNIE" pitchFamily="2" charset="0"/>
              </a:rPr>
            </a:br>
            <a:r>
              <a:rPr lang="en-US" dirty="0" smtClean="0">
                <a:latin typeface="AR BONNIE" pitchFamily="2" charset="0"/>
              </a:rPr>
              <a:t>Accountant - Classified </a:t>
            </a:r>
            <a:r>
              <a:rPr lang="en-US" dirty="0">
                <a:latin typeface="AR BONNIE" pitchFamily="2" charset="0"/>
              </a:rPr>
              <a:t>Senate President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79" r="8180"/>
          <a:stretch/>
        </p:blipFill>
        <p:spPr>
          <a:xfrm>
            <a:off x="5257800" y="1371600"/>
            <a:ext cx="3505200" cy="43140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974059024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4724400"/>
            <a:ext cx="3505200" cy="1828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R BONNIE" pitchFamily="2" charset="0"/>
              </a:rPr>
              <a:t>Kate </a:t>
            </a:r>
            <a:r>
              <a:rPr lang="en-US" sz="4400" b="1" dirty="0" err="1">
                <a:latin typeface="AR BONNIE" pitchFamily="2" charset="0"/>
              </a:rPr>
              <a:t>Dodele</a:t>
            </a:r>
            <a:r>
              <a:rPr lang="en-US" sz="4400" b="1" dirty="0">
                <a:latin typeface="AR BONNIE" pitchFamily="2" charset="0"/>
              </a:rPr>
              <a:t> </a:t>
            </a:r>
            <a:r>
              <a:rPr lang="en-US" b="1" dirty="0" smtClean="0">
                <a:latin typeface="AR BONNIE" pitchFamily="2" charset="0"/>
              </a:rPr>
              <a:t/>
            </a:r>
            <a:br>
              <a:rPr lang="en-US" b="1" dirty="0" smtClean="0">
                <a:latin typeface="AR BONNIE" pitchFamily="2" charset="0"/>
              </a:rPr>
            </a:br>
            <a:r>
              <a:rPr lang="en-US" dirty="0" smtClean="0">
                <a:latin typeface="AR BONNIE" pitchFamily="2" charset="0"/>
              </a:rPr>
              <a:t>Office </a:t>
            </a:r>
            <a:r>
              <a:rPr lang="en-US" dirty="0">
                <a:latin typeface="AR BONNIE" pitchFamily="2" charset="0"/>
              </a:rPr>
              <a:t>Technician</a:t>
            </a:r>
          </a:p>
          <a:p>
            <a:pPr marL="0" indent="0" algn="ctr">
              <a:buNone/>
            </a:pPr>
            <a:r>
              <a:rPr lang="en-US" dirty="0">
                <a:latin typeface="AR BONNIE" pitchFamily="2" charset="0"/>
              </a:rPr>
              <a:t>Unsung Hero Award </a:t>
            </a:r>
          </a:p>
        </p:txBody>
      </p:sp>
      <p:sp useBgFill="1"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228600"/>
            <a:ext cx="6400800" cy="11430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College of Marin</a:t>
            </a:r>
            <a:endParaRPr lang="en-US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191" y="1676400"/>
            <a:ext cx="3069315" cy="27432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2491052898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219200" y="0"/>
            <a:ext cx="7315200" cy="12192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College of Marin</a:t>
            </a:r>
            <a:endParaRPr lang="en-US" sz="67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2819400"/>
            <a:ext cx="2057400" cy="38747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5700" b="1" dirty="0">
                <a:latin typeface="AR BONNIE" pitchFamily="2" charset="0"/>
              </a:rPr>
              <a:t>Alice </a:t>
            </a:r>
            <a:r>
              <a:rPr lang="en-US" sz="5700" b="1" dirty="0" err="1" smtClean="0">
                <a:latin typeface="AR BONNIE" pitchFamily="2" charset="0"/>
              </a:rPr>
              <a:t>Dieli</a:t>
            </a:r>
            <a:r>
              <a:rPr lang="en-US" sz="5700" b="1" dirty="0" smtClean="0">
                <a:latin typeface="AR BONNIE" pitchFamily="2" charset="0"/>
              </a:rPr>
              <a:t> </a:t>
            </a:r>
            <a:r>
              <a:rPr lang="en-US" sz="4000" dirty="0" smtClean="0">
                <a:latin typeface="AR BONNIE" pitchFamily="2" charset="0"/>
              </a:rPr>
              <a:t>Laboratory </a:t>
            </a:r>
            <a:r>
              <a:rPr lang="en-US" sz="4000" dirty="0">
                <a:latin typeface="AR BONNIE" pitchFamily="2" charset="0"/>
              </a:rPr>
              <a:t>Technician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Outstanding Individual Award </a:t>
            </a:r>
            <a:r>
              <a:rPr lang="en-US" sz="4000" dirty="0" smtClean="0">
                <a:latin typeface="AR BONNIE" pitchFamily="2" charset="0"/>
              </a:rPr>
              <a:t/>
            </a:r>
            <a:br>
              <a:rPr lang="en-US" sz="4000" dirty="0" smtClean="0">
                <a:latin typeface="AR BONNIE" pitchFamily="2" charset="0"/>
              </a:rPr>
            </a:br>
            <a:r>
              <a:rPr lang="en-US" sz="4000" dirty="0" smtClean="0">
                <a:latin typeface="AR BONNIE" pitchFamily="2" charset="0"/>
              </a:rPr>
              <a:t>Classified </a:t>
            </a:r>
            <a:r>
              <a:rPr lang="en-US" sz="4000" dirty="0">
                <a:latin typeface="AR BONNIE" pitchFamily="2" charset="0"/>
              </a:rPr>
              <a:t>Senate Appreciation Award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90"/>
          <a:stretch/>
        </p:blipFill>
        <p:spPr bwMode="auto">
          <a:xfrm>
            <a:off x="4800600" y="1219200"/>
            <a:ext cx="4147869" cy="4572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51773437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447800" y="152400"/>
            <a:ext cx="7315200" cy="11430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Berkeley City </a:t>
            </a:r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College</a:t>
            </a:r>
            <a:endParaRPr lang="en-US" sz="67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438400" y="2895600"/>
            <a:ext cx="2590800" cy="36461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5200" b="1" dirty="0">
                <a:latin typeface="AR BONNIE" pitchFamily="2" charset="0"/>
              </a:rPr>
              <a:t>Paula Coil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Coordinator, Transfer &amp; Career Information Center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Classified Senate President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7800" y="1600200"/>
            <a:ext cx="3562598" cy="4572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3709972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743200"/>
            <a:ext cx="2438400" cy="37338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4400" b="1" dirty="0">
                <a:latin typeface="AR BONNIE" pitchFamily="2" charset="0"/>
              </a:rPr>
              <a:t>MILDRED LEWIS</a:t>
            </a: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CARE Coordinator/Program Specialist</a:t>
            </a: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CLASSIFIED EMPLOYEE OF THE YEAR</a:t>
            </a:r>
          </a:p>
        </p:txBody>
      </p:sp>
      <p:sp useBgFill="1"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43800" cy="11430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LANEY 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3647106" cy="51470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2527663752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447800" y="0"/>
            <a:ext cx="7315200" cy="11430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San Diego Miramar College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438400" y="2895600"/>
            <a:ext cx="2362200" cy="37985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6300" b="1" dirty="0">
                <a:latin typeface="AR BONNIE" pitchFamily="2" charset="0"/>
              </a:rPr>
              <a:t>Terrie Hubbard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Administrative Technician, Office of Instruction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Miramar College Classified Employee of the Year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9200" y="1600200"/>
            <a:ext cx="3780669" cy="47188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31917423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3048000"/>
            <a:ext cx="2286000" cy="35052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4400" b="1" dirty="0">
                <a:latin typeface="AR BONNIE" pitchFamily="2" charset="0"/>
              </a:rPr>
              <a:t>Laurel </a:t>
            </a:r>
            <a:r>
              <a:rPr lang="en-US" sz="4400" b="1" dirty="0" err="1">
                <a:latin typeface="AR BONNIE" pitchFamily="2" charset="0"/>
              </a:rPr>
              <a:t>Kinley</a:t>
            </a:r>
            <a:endParaRPr lang="en-US" sz="4400" b="1" dirty="0">
              <a:latin typeface="AR BONNIE" pitchFamily="2" charset="0"/>
            </a:endParaRP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Administrative Specialist - Personnel</a:t>
            </a: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Classified Senate President </a:t>
            </a:r>
          </a:p>
        </p:txBody>
      </p:sp>
      <p:sp useBgFill="1"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43800" cy="11430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West Valley 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600200"/>
            <a:ext cx="3738087" cy="47148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2423872078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600200" y="123306"/>
            <a:ext cx="7315200" cy="11430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Contra Costa </a:t>
            </a:r>
            <a:r>
              <a:rPr lang="en-US" sz="67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ccd</a:t>
            </a:r>
            <a:endParaRPr lang="en-US" sz="6700" b="1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2895600"/>
            <a:ext cx="2209800" cy="37985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5700" b="1" dirty="0">
                <a:latin typeface="AR BONNIE" pitchFamily="2" charset="0"/>
              </a:rPr>
              <a:t>Kim Christiana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Senior Application Support Analyst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Classified Employee of the year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00" y="1295400"/>
            <a:ext cx="3767385" cy="4876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65190919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895600"/>
            <a:ext cx="2438400" cy="36576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4400" b="1" dirty="0">
                <a:latin typeface="AR BONNIE" pitchFamily="2" charset="0"/>
              </a:rPr>
              <a:t>Greg </a:t>
            </a:r>
            <a:r>
              <a:rPr lang="en-US" sz="4400" b="1" dirty="0" err="1">
                <a:latin typeface="AR BONNIE" pitchFamily="2" charset="0"/>
              </a:rPr>
              <a:t>Evilsizer</a:t>
            </a:r>
            <a:endParaRPr lang="en-US" sz="4400" b="1" dirty="0">
              <a:latin typeface="AR BONNIE" pitchFamily="2" charset="0"/>
            </a:endParaRP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IT ,Sr. Network and Computer Specialist</a:t>
            </a: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Classified Senate President</a:t>
            </a:r>
          </a:p>
        </p:txBody>
      </p:sp>
      <p:sp useBgFill="1"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7543800" cy="11430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Contra Costa </a:t>
            </a:r>
            <a:r>
              <a:rPr lang="en-US" sz="67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ccd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600200"/>
            <a:ext cx="3605167" cy="4648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271225206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61950"/>
            <a:ext cx="5181600" cy="3143250"/>
          </a:xfrm>
        </p:spPr>
        <p:txBody>
          <a:bodyPr>
            <a:noAutofit/>
          </a:bodyPr>
          <a:lstStyle/>
          <a:p>
            <a:r>
              <a:rPr lang="en-US" sz="7200" dirty="0" smtClean="0">
                <a:latin typeface="AR BONNIE" pitchFamily="2" charset="0"/>
              </a:rPr>
              <a:t>Classified Leadership Institute</a:t>
            </a:r>
            <a:br>
              <a:rPr lang="en-US" sz="7200" dirty="0" smtClean="0">
                <a:latin typeface="AR BONNIE" pitchFamily="2" charset="0"/>
              </a:rPr>
            </a:br>
            <a:r>
              <a:rPr lang="en-US" sz="7200" dirty="0" smtClean="0">
                <a:latin typeface="AR BONNIE" pitchFamily="2" charset="0"/>
              </a:rPr>
              <a:t>2012</a:t>
            </a:r>
            <a:endParaRPr lang="en-US" sz="7200" dirty="0">
              <a:latin typeface="AR BONNIE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195"/>
          <a:stretch/>
        </p:blipFill>
        <p:spPr>
          <a:xfrm>
            <a:off x="990600" y="2667000"/>
            <a:ext cx="4190999" cy="3134590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09600" y="5334000"/>
            <a:ext cx="7620000" cy="13716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7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ONNIE" pitchFamily="2" charset="0"/>
              </a:rPr>
              <a:t>Welcome Aboard</a:t>
            </a:r>
            <a:endParaRPr lang="en-US" sz="7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ONNI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3886200"/>
            <a:ext cx="224612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pc="300" dirty="0" smtClean="0">
                <a:solidFill>
                  <a:schemeClr val="bg1"/>
                </a:solidFill>
                <a:latin typeface="AR BONNIE" pitchFamily="2" charset="0"/>
              </a:rPr>
              <a:t>Celebrating </a:t>
            </a:r>
          </a:p>
          <a:p>
            <a:r>
              <a:rPr lang="en-US" sz="2800" b="1" spc="300" dirty="0" smtClean="0">
                <a:solidFill>
                  <a:schemeClr val="bg1"/>
                </a:solidFill>
                <a:latin typeface="AR BONNIE" pitchFamily="2" charset="0"/>
              </a:rPr>
              <a:t>Outstanding </a:t>
            </a:r>
            <a:br>
              <a:rPr lang="en-US" sz="2800" b="1" spc="300" dirty="0" smtClean="0">
                <a:solidFill>
                  <a:schemeClr val="bg1"/>
                </a:solidFill>
                <a:latin typeface="AR BONNIE" pitchFamily="2" charset="0"/>
              </a:rPr>
            </a:br>
            <a:r>
              <a:rPr lang="en-US" sz="2800" b="1" spc="300" dirty="0" smtClean="0">
                <a:solidFill>
                  <a:schemeClr val="bg1"/>
                </a:solidFill>
                <a:latin typeface="AR BONNIE" pitchFamily="2" charset="0"/>
              </a:rPr>
              <a:t>Classified</a:t>
            </a:r>
          </a:p>
          <a:p>
            <a:r>
              <a:rPr lang="en-US" sz="2800" b="1" spc="300" dirty="0" smtClean="0">
                <a:solidFill>
                  <a:schemeClr val="bg1"/>
                </a:solidFill>
                <a:latin typeface="AR BONNIE" pitchFamily="2" charset="0"/>
              </a:rPr>
              <a:t>Employees </a:t>
            </a:r>
          </a:p>
          <a:p>
            <a:r>
              <a:rPr lang="en-US" sz="2800" b="1" spc="300" dirty="0" smtClean="0">
                <a:solidFill>
                  <a:schemeClr val="bg1"/>
                </a:solidFill>
                <a:latin typeface="AR BONNIE" pitchFamily="2" charset="0"/>
              </a:rPr>
              <a:t>from across </a:t>
            </a:r>
          </a:p>
          <a:p>
            <a:r>
              <a:rPr lang="en-US" sz="2800" b="1" spc="300" dirty="0" smtClean="0">
                <a:solidFill>
                  <a:schemeClr val="bg1"/>
                </a:solidFill>
                <a:latin typeface="AR BONNIE" pitchFamily="2" charset="0"/>
              </a:rPr>
              <a:t>our state</a:t>
            </a:r>
            <a:endParaRPr lang="en-US" sz="2800" b="1" spc="300" dirty="0">
              <a:solidFill>
                <a:schemeClr val="bg1"/>
              </a:solidFill>
              <a:latin typeface="AR BONNIE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8053349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600200" y="123306"/>
            <a:ext cx="7315200" cy="11430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CLI Scholarship Recipients</a:t>
            </a:r>
            <a:endParaRPr lang="en-US" sz="6700" b="1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3124200"/>
            <a:ext cx="6324600" cy="3569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smtClean="0">
                <a:latin typeface="AR BONNIE" pitchFamily="2" charset="0"/>
              </a:rPr>
              <a:t>James Blake	</a:t>
            </a:r>
          </a:p>
          <a:p>
            <a:pPr marL="0" indent="0">
              <a:buNone/>
            </a:pPr>
            <a:r>
              <a:rPr lang="en-US" sz="4000" b="1" dirty="0" smtClean="0">
                <a:latin typeface="AR BONNIE" pitchFamily="2" charset="0"/>
              </a:rPr>
              <a:t>Laney College</a:t>
            </a:r>
            <a:endParaRPr lang="en-US" sz="4000" b="1" dirty="0">
              <a:latin typeface="AR BONNIE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9200" y="1600200"/>
            <a:ext cx="3463638" cy="44698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57330983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2819401"/>
            <a:ext cx="2590800" cy="39624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4400" b="1" dirty="0">
                <a:latin typeface="AR BONNIE" pitchFamily="2" charset="0"/>
              </a:rPr>
              <a:t>Cassandra Thomas</a:t>
            </a:r>
          </a:p>
          <a:p>
            <a:pPr marL="0" indent="0" algn="r">
              <a:buNone/>
            </a:pPr>
            <a:r>
              <a:rPr lang="en-US" sz="3500" dirty="0">
                <a:latin typeface="AR BONNIE" pitchFamily="2" charset="0"/>
              </a:rPr>
              <a:t>Chemistry Lab </a:t>
            </a:r>
            <a:r>
              <a:rPr lang="en-US" sz="3500" dirty="0" smtClean="0">
                <a:latin typeface="AR BONNIE" pitchFamily="2" charset="0"/>
              </a:rPr>
              <a:t>Technician </a:t>
            </a:r>
          </a:p>
          <a:p>
            <a:pPr marL="0" indent="0" algn="r">
              <a:buNone/>
            </a:pPr>
            <a:r>
              <a:rPr lang="en-US" sz="3500" dirty="0" smtClean="0">
                <a:latin typeface="AR BONNIE" pitchFamily="2" charset="0"/>
              </a:rPr>
              <a:t>Classified senate President</a:t>
            </a:r>
            <a:endParaRPr lang="en-US" sz="2200" dirty="0">
              <a:latin typeface="AR BONNIE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72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ONNIE" pitchFamily="2" charset="0"/>
              </a:rPr>
              <a:t>San Bernardino </a:t>
            </a:r>
            <a:r>
              <a:rPr lang="en-US" sz="7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ONNIE" pitchFamily="2" charset="0"/>
              </a:rPr>
              <a:t>Valley College</a:t>
            </a:r>
            <a:endParaRPr lang="en-US" sz="7200" b="1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3291839" cy="35661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737214077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2895600"/>
            <a:ext cx="2743200" cy="3657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atin typeface="AR BONNIE" pitchFamily="2" charset="0"/>
              </a:rPr>
              <a:t>Debbie Weatherly</a:t>
            </a:r>
          </a:p>
          <a:p>
            <a:pPr marL="0" indent="0" algn="ctr">
              <a:buNone/>
            </a:pPr>
            <a:r>
              <a:rPr lang="en-US" sz="4000" b="1" dirty="0" smtClean="0">
                <a:latin typeface="AR BONNIE" pitchFamily="2" charset="0"/>
              </a:rPr>
              <a:t>Santa Rosas Junior College</a:t>
            </a:r>
            <a:endParaRPr lang="en-US" sz="4000" b="1" dirty="0">
              <a:latin typeface="AR BONNIE" pitchFamily="2" charset="0"/>
            </a:endParaRPr>
          </a:p>
        </p:txBody>
      </p:sp>
      <p:sp useBgFill="1"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77200" cy="11430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CLI Scholarship Recipients</a:t>
            </a:r>
            <a:endParaRPr lang="en-US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1752600"/>
            <a:ext cx="2954989" cy="3657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767683963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3810000"/>
            <a:ext cx="2743200" cy="37338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4400" b="1" dirty="0" smtClean="0">
                <a:latin typeface="AR BONNIE" pitchFamily="2" charset="0"/>
              </a:rPr>
              <a:t>Cherie </a:t>
            </a:r>
          </a:p>
          <a:p>
            <a:pPr marL="0" indent="0" algn="r">
              <a:buNone/>
            </a:pPr>
            <a:r>
              <a:rPr lang="en-US" sz="4400" b="1" dirty="0" smtClean="0">
                <a:latin typeface="AR BONNIE" pitchFamily="2" charset="0"/>
              </a:rPr>
              <a:t>Savage</a:t>
            </a:r>
          </a:p>
          <a:p>
            <a:pPr marL="0" indent="0" algn="r">
              <a:buNone/>
            </a:pPr>
            <a:r>
              <a:rPr lang="en-US" sz="4000" dirty="0" err="1" smtClean="0">
                <a:latin typeface="AR BONNIE" pitchFamily="2" charset="0"/>
              </a:rPr>
              <a:t>Cclc</a:t>
            </a:r>
            <a:r>
              <a:rPr lang="en-US" sz="4000" dirty="0" smtClean="0">
                <a:latin typeface="AR BONNIE" pitchFamily="2" charset="0"/>
              </a:rPr>
              <a:t> Event </a:t>
            </a:r>
          </a:p>
          <a:p>
            <a:pPr marL="0" indent="0" algn="r">
              <a:buNone/>
            </a:pPr>
            <a:r>
              <a:rPr lang="en-US" sz="4000" dirty="0" smtClean="0">
                <a:latin typeface="AR BONNIE" pitchFamily="2" charset="0"/>
              </a:rPr>
              <a:t>coordinator</a:t>
            </a:r>
            <a:endParaRPr lang="en-US" sz="4000" dirty="0">
              <a:latin typeface="AR BONNIE" pitchFamily="2" charset="0"/>
            </a:endParaRPr>
          </a:p>
        </p:txBody>
      </p:sp>
      <p:sp useBgFill="1"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77200" cy="11430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4CS Leadership Award Recipient</a:t>
            </a:r>
            <a:endParaRPr lang="en-US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4325" t="1839" r="9861"/>
          <a:stretch>
            <a:fillRect/>
          </a:stretch>
        </p:blipFill>
        <p:spPr bwMode="auto">
          <a:xfrm>
            <a:off x="838200" y="1371600"/>
            <a:ext cx="3887368" cy="46005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767683963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600200" y="123306"/>
            <a:ext cx="7315200" cy="11430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CLI Scholarship Recipients</a:t>
            </a:r>
            <a:endParaRPr lang="en-US" sz="67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5410200"/>
            <a:ext cx="6324600" cy="128399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000" b="1" dirty="0">
                <a:latin typeface="AR BONNIE" pitchFamily="2" charset="0"/>
              </a:rPr>
              <a:t>Cristina Arellano</a:t>
            </a:r>
          </a:p>
          <a:p>
            <a:pPr marL="0" indent="0" algn="ctr">
              <a:buNone/>
            </a:pPr>
            <a:r>
              <a:rPr lang="en-US" sz="4000" b="1" dirty="0">
                <a:latin typeface="AR BONNIE" pitchFamily="2" charset="0"/>
              </a:rPr>
              <a:t>Coastline Community College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400" y="1560278"/>
            <a:ext cx="2923231" cy="33832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42962350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0"/>
            <a:ext cx="6553200" cy="1219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atin typeface="AR BONNIE" pitchFamily="2" charset="0"/>
              </a:rPr>
              <a:t>Katie </a:t>
            </a:r>
            <a:r>
              <a:rPr lang="en-US" sz="4000" b="1" dirty="0" err="1" smtClean="0">
                <a:latin typeface="AR BONNIE" pitchFamily="2" charset="0"/>
              </a:rPr>
              <a:t>Juras</a:t>
            </a:r>
            <a:endParaRPr lang="en-US" sz="4000" b="1" dirty="0" smtClean="0">
              <a:latin typeface="AR BONNIE" pitchFamily="2" charset="0"/>
            </a:endParaRPr>
          </a:p>
          <a:p>
            <a:pPr marL="0" indent="0" algn="ctr">
              <a:buNone/>
            </a:pPr>
            <a:r>
              <a:rPr lang="en-US" sz="4000" b="1" dirty="0" smtClean="0">
                <a:latin typeface="AR BONNIE" pitchFamily="2" charset="0"/>
              </a:rPr>
              <a:t>Sierra College</a:t>
            </a:r>
          </a:p>
        </p:txBody>
      </p:sp>
      <p:sp useBgFill="1"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77200" cy="11430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Jim Wilson Scholarship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752599" y="1563260"/>
            <a:ext cx="2944092" cy="35661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249094766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600200" y="123306"/>
            <a:ext cx="7315200" cy="11430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Grossmont-cuyamaca</a:t>
            </a:r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 </a:t>
            </a:r>
            <a:r>
              <a:rPr lang="en-US" sz="67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ccd</a:t>
            </a:r>
            <a:endParaRPr lang="en-US" sz="6700" b="1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2895600"/>
            <a:ext cx="2362200" cy="37985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800" b="1" dirty="0" smtClean="0">
                <a:latin typeface="AR BONNIE" pitchFamily="2" charset="0"/>
              </a:rPr>
              <a:t>Maria </a:t>
            </a:r>
            <a:r>
              <a:rPr lang="en-US" sz="4800" b="1" dirty="0" err="1" smtClean="0">
                <a:latin typeface="AR BONNIE" pitchFamily="2" charset="0"/>
              </a:rPr>
              <a:t>baeza</a:t>
            </a:r>
            <a:endParaRPr lang="en-US" sz="4800" b="1" dirty="0">
              <a:latin typeface="AR BONNIE" pitchFamily="2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AR BONNIE" pitchFamily="2" charset="0"/>
              </a:rPr>
              <a:t>Student services specialist</a:t>
            </a:r>
            <a:endParaRPr lang="en-US" sz="4000" dirty="0">
              <a:latin typeface="AR BONNIE" pitchFamily="2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AR BONNIE" pitchFamily="2" charset="0"/>
              </a:rPr>
              <a:t>Chancellor/Classified senate quarterly award</a:t>
            </a:r>
            <a:endParaRPr lang="en-US" sz="4000" dirty="0">
              <a:latin typeface="AR BONNIE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1600" y="1447800"/>
            <a:ext cx="3672230" cy="4724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07855026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953000"/>
            <a:ext cx="6553200" cy="16002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b="1" dirty="0" smtClean="0">
                <a:latin typeface="AR BONNIE" pitchFamily="2" charset="0"/>
              </a:rPr>
              <a:t>John </a:t>
            </a:r>
            <a:r>
              <a:rPr lang="en-US" b="1" dirty="0" err="1" smtClean="0">
                <a:latin typeface="AR BONNIE" pitchFamily="2" charset="0"/>
              </a:rPr>
              <a:t>thomas</a:t>
            </a:r>
            <a:endParaRPr lang="en-US" b="1" dirty="0">
              <a:latin typeface="AR BONNIE" pitchFamily="2" charset="0"/>
            </a:endParaRPr>
          </a:p>
          <a:p>
            <a:pPr marL="0" indent="0" algn="r">
              <a:buNone/>
            </a:pPr>
            <a:r>
              <a:rPr lang="en-US" dirty="0" smtClean="0">
                <a:latin typeface="AR BONNIE" pitchFamily="2" charset="0"/>
              </a:rPr>
              <a:t>Ornamental horticulture technician</a:t>
            </a:r>
            <a:endParaRPr lang="en-US" dirty="0">
              <a:latin typeface="AR BONNIE" pitchFamily="2" charset="0"/>
            </a:endParaRPr>
          </a:p>
          <a:p>
            <a:pPr marL="0" indent="0" algn="r">
              <a:buNone/>
            </a:pPr>
            <a:r>
              <a:rPr lang="en-US" dirty="0">
                <a:latin typeface="AR BONNIE" pitchFamily="2" charset="0"/>
              </a:rPr>
              <a:t>Chancellor/Classified senate quarterly award</a:t>
            </a:r>
          </a:p>
        </p:txBody>
      </p:sp>
      <p:sp useBgFill="1"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77200" cy="11430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Grossmont-cuyamaca</a:t>
            </a:r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 </a:t>
            </a:r>
            <a:r>
              <a:rPr lang="en-US" sz="67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ccd</a:t>
            </a:r>
            <a:endParaRPr lang="en-US" sz="6700" b="1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"/>
          <a:stretch/>
        </p:blipFill>
        <p:spPr>
          <a:xfrm>
            <a:off x="838200" y="1524000"/>
            <a:ext cx="3783214" cy="3657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074837658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600200" y="123306"/>
            <a:ext cx="7315200" cy="11430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Grossmont-cuyamaca</a:t>
            </a:r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 </a:t>
            </a:r>
            <a:r>
              <a:rPr lang="en-US" sz="67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ccd</a:t>
            </a:r>
            <a:endParaRPr lang="en-US" sz="6700" b="1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5410200"/>
            <a:ext cx="6324600" cy="128399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000" b="1" dirty="0" smtClean="0">
                <a:latin typeface="AR BONNIE" pitchFamily="2" charset="0"/>
              </a:rPr>
              <a:t>Al </a:t>
            </a:r>
            <a:r>
              <a:rPr lang="en-US" sz="4000" b="1" dirty="0" err="1" smtClean="0">
                <a:latin typeface="AR BONNIE" pitchFamily="2" charset="0"/>
              </a:rPr>
              <a:t>ventura</a:t>
            </a:r>
            <a:endParaRPr lang="en-US" sz="4000" b="1" dirty="0">
              <a:latin typeface="AR BONNIE" pitchFamily="2" charset="0"/>
            </a:endParaRPr>
          </a:p>
          <a:p>
            <a:pPr marL="0" indent="0">
              <a:buNone/>
            </a:pPr>
            <a:r>
              <a:rPr lang="en-US" sz="4000" b="1" dirty="0" smtClean="0">
                <a:latin typeface="AR BONNIE" pitchFamily="2" charset="0"/>
              </a:rPr>
              <a:t>Ceramics technician</a:t>
            </a:r>
            <a:endParaRPr lang="en-US" sz="4000" b="1" dirty="0">
              <a:latin typeface="AR BONNIE" pitchFamily="2" charset="0"/>
            </a:endParaRPr>
          </a:p>
          <a:p>
            <a:pPr marL="0" indent="0">
              <a:buNone/>
            </a:pPr>
            <a:r>
              <a:rPr lang="en-US" sz="4000" b="1" dirty="0" smtClean="0">
                <a:latin typeface="AR BONNIE" pitchFamily="2" charset="0"/>
              </a:rPr>
              <a:t>Chancellor/Classified senate quarterly award</a:t>
            </a:r>
            <a:endParaRPr lang="en-US" sz="4000" b="1" dirty="0">
              <a:latin typeface="AR BONNIE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9600" y="1371600"/>
            <a:ext cx="2870034" cy="38404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32597655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953000"/>
            <a:ext cx="6553200" cy="16002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b="1" dirty="0" smtClean="0">
                <a:latin typeface="AR BONNIE" pitchFamily="2" charset="0"/>
              </a:rPr>
              <a:t>Dave Steinmetz</a:t>
            </a:r>
          </a:p>
          <a:p>
            <a:pPr marL="0" indent="0" algn="r">
              <a:buNone/>
            </a:pPr>
            <a:r>
              <a:rPr lang="en-US" b="1" dirty="0" smtClean="0">
                <a:latin typeface="AR BONNIE" pitchFamily="2" charset="0"/>
              </a:rPr>
              <a:t>Instructional media services coordinator</a:t>
            </a:r>
            <a:endParaRPr lang="en-US" b="1" dirty="0">
              <a:latin typeface="AR BONNIE" pitchFamily="2" charset="0"/>
            </a:endParaRPr>
          </a:p>
          <a:p>
            <a:pPr marL="0" indent="0" algn="r">
              <a:buNone/>
            </a:pPr>
            <a:r>
              <a:rPr lang="en-US" b="1" dirty="0">
                <a:latin typeface="AR BONNIE" pitchFamily="2" charset="0"/>
              </a:rPr>
              <a:t>Chancellor/Classified senate quarterly award</a:t>
            </a:r>
          </a:p>
        </p:txBody>
      </p:sp>
      <p:sp useBgFill="1"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77200" cy="11430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Grossmont-cuyamaca</a:t>
            </a:r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 </a:t>
            </a:r>
            <a:r>
              <a:rPr lang="en-US" sz="67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ccd</a:t>
            </a:r>
            <a:endParaRPr lang="en-US" sz="6700" b="1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508078" y="1690253"/>
            <a:ext cx="2739163" cy="3657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192110715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77200" cy="11430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Grossmont-</a:t>
            </a:r>
            <a:r>
              <a:rPr lang="en-US" sz="67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cuyamaca</a:t>
            </a:r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 </a:t>
            </a:r>
            <a:r>
              <a:rPr lang="en-US" sz="67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ccd</a:t>
            </a:r>
            <a:endParaRPr lang="en-US" sz="6700" b="1" dirty="0" smtClean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953000"/>
            <a:ext cx="6553200" cy="16002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b="1" dirty="0" smtClean="0">
                <a:latin typeface="AR BONNIE" pitchFamily="2" charset="0"/>
              </a:rPr>
              <a:t>Wendy </a:t>
            </a:r>
            <a:r>
              <a:rPr lang="en-US" b="1" dirty="0" err="1" smtClean="0">
                <a:latin typeface="AR BONNIE" pitchFamily="2" charset="0"/>
              </a:rPr>
              <a:t>corbin</a:t>
            </a:r>
            <a:endParaRPr lang="en-US" b="1" dirty="0">
              <a:latin typeface="AR BONNIE" pitchFamily="2" charset="0"/>
            </a:endParaRPr>
          </a:p>
          <a:p>
            <a:pPr marL="0" indent="0" algn="r">
              <a:buNone/>
            </a:pPr>
            <a:r>
              <a:rPr lang="en-US" b="1" dirty="0" smtClean="0">
                <a:latin typeface="AR BONNIE" pitchFamily="2" charset="0"/>
              </a:rPr>
              <a:t>Benefits technician</a:t>
            </a:r>
            <a:endParaRPr lang="en-US" b="1" dirty="0">
              <a:latin typeface="AR BONNIE" pitchFamily="2" charset="0"/>
            </a:endParaRPr>
          </a:p>
          <a:p>
            <a:pPr marL="0" indent="0" algn="r">
              <a:buNone/>
            </a:pPr>
            <a:r>
              <a:rPr lang="en-US" b="1" dirty="0">
                <a:latin typeface="AR BONNIE" pitchFamily="2" charset="0"/>
              </a:rPr>
              <a:t>Chancellor/Classified senate quarterly award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28" y="1600200"/>
            <a:ext cx="2669972" cy="3657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2609005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600200" y="0"/>
            <a:ext cx="69342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Grossmont college</a:t>
            </a:r>
            <a:endParaRPr lang="en-US" sz="67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5410200"/>
            <a:ext cx="6324600" cy="128399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7300" b="1" dirty="0" smtClean="0">
                <a:latin typeface="AR BONNIE" pitchFamily="2" charset="0"/>
              </a:rPr>
              <a:t>Pat Murray</a:t>
            </a:r>
            <a:endParaRPr lang="en-US" sz="7300" b="1" dirty="0">
              <a:latin typeface="AR BONNIE" pitchFamily="2" charset="0"/>
            </a:endParaRPr>
          </a:p>
          <a:p>
            <a:pPr marL="0" indent="0">
              <a:buNone/>
            </a:pPr>
            <a:r>
              <a:rPr lang="en-US" sz="4000" b="1" dirty="0" smtClean="0">
                <a:latin typeface="AR BONNIE" pitchFamily="2" charset="0"/>
              </a:rPr>
              <a:t>Health Science Lab technician</a:t>
            </a:r>
            <a:endParaRPr lang="en-US" sz="4000" b="1" dirty="0">
              <a:latin typeface="AR BONNIE" pitchFamily="2" charset="0"/>
            </a:endParaRPr>
          </a:p>
          <a:p>
            <a:pPr marL="0" indent="0">
              <a:buNone/>
            </a:pPr>
            <a:r>
              <a:rPr lang="en-US" sz="4000" b="1" dirty="0" smtClean="0">
                <a:latin typeface="AR BONNIE" pitchFamily="2" charset="0"/>
              </a:rPr>
              <a:t>Employee of the year – state chancellor’s office</a:t>
            </a:r>
            <a:endParaRPr lang="en-US" sz="4000" b="1" dirty="0">
              <a:latin typeface="AR BONNIE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1371600"/>
            <a:ext cx="5094122" cy="3657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19942318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524000" y="0"/>
            <a:ext cx="7315200" cy="15240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ONNIE" pitchFamily="2" charset="0"/>
              </a:rPr>
              <a:t>San Diego City College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3048000"/>
            <a:ext cx="2362200" cy="36461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4800" b="1" dirty="0">
                <a:latin typeface="AR BONNIE" pitchFamily="2" charset="0"/>
              </a:rPr>
              <a:t>Awana Payne</a:t>
            </a:r>
          </a:p>
          <a:p>
            <a:pPr marL="0" indent="0">
              <a:buNone/>
            </a:pPr>
            <a:r>
              <a:rPr lang="it-IT" sz="4000" dirty="0">
                <a:latin typeface="AR BONNIE" pitchFamily="2" charset="0"/>
              </a:rPr>
              <a:t>Senior Clerical Assistant</a:t>
            </a:r>
          </a:p>
          <a:p>
            <a:pPr marL="0" indent="0">
              <a:buNone/>
            </a:pPr>
            <a:r>
              <a:rPr lang="it-IT" sz="4000" dirty="0">
                <a:latin typeface="AR BONNIE" pitchFamily="2" charset="0"/>
              </a:rPr>
              <a:t>Classifies Senate President</a:t>
            </a:r>
            <a:endParaRPr lang="en-US" dirty="0">
              <a:latin typeface="AR BONNIE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105400" y="1600200"/>
            <a:ext cx="3528929" cy="4419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625124026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181600"/>
            <a:ext cx="6553200" cy="1600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i="1" dirty="0"/>
              <a:t>Doris 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Hinkley</a:t>
            </a:r>
            <a:r>
              <a:rPr lang="en-US" sz="2000" b="1" i="1" dirty="0" smtClean="0"/>
              <a:t>-Hankins, Peralta CCD </a:t>
            </a:r>
            <a:br>
              <a:rPr lang="en-US" sz="2000" b="1" i="1" dirty="0" smtClean="0"/>
            </a:br>
            <a:r>
              <a:rPr lang="en-US" sz="2000" b="1" i="1" dirty="0" smtClean="0"/>
              <a:t>Kim Christiana - Contra </a:t>
            </a:r>
            <a:r>
              <a:rPr lang="en-US" sz="2000" b="1" i="1" dirty="0"/>
              <a:t>Costa </a:t>
            </a:r>
            <a:r>
              <a:rPr lang="en-US" sz="2000" b="1" i="1" dirty="0" smtClean="0"/>
              <a:t>CCD </a:t>
            </a:r>
            <a:br>
              <a:rPr lang="en-US" sz="2000" b="1" i="1" dirty="0" smtClean="0"/>
            </a:br>
            <a:r>
              <a:rPr lang="en-US" sz="2000" b="1" i="1" dirty="0" smtClean="0"/>
              <a:t>Scott </a:t>
            </a:r>
            <a:r>
              <a:rPr lang="en-US" sz="2000" b="1" i="1" dirty="0"/>
              <a:t>Ludwig, West </a:t>
            </a:r>
            <a:r>
              <a:rPr lang="en-US" sz="2000" b="1" i="1" dirty="0" smtClean="0"/>
              <a:t>Valley Mission CCD </a:t>
            </a:r>
            <a:br>
              <a:rPr lang="en-US" sz="2000" b="1" i="1" dirty="0" smtClean="0"/>
            </a:br>
            <a:r>
              <a:rPr lang="en-US" sz="2000" b="1" i="1" dirty="0" smtClean="0"/>
              <a:t>Pat Murray</a:t>
            </a:r>
            <a:r>
              <a:rPr lang="en-US" sz="2000" b="1" i="1" dirty="0"/>
              <a:t>, Grossmont-Cuyamaca </a:t>
            </a:r>
            <a:r>
              <a:rPr lang="en-US" sz="2000" b="1" i="1" dirty="0" smtClean="0"/>
              <a:t>CCD</a:t>
            </a:r>
            <a:br>
              <a:rPr lang="en-US" sz="2000" b="1" i="1" dirty="0" smtClean="0"/>
            </a:br>
            <a:r>
              <a:rPr lang="en-US" sz="2000" b="1" i="1" dirty="0" smtClean="0"/>
              <a:t>John </a:t>
            </a:r>
            <a:r>
              <a:rPr lang="en-US" sz="2000" b="1" i="1" dirty="0"/>
              <a:t>Welch, Cabrillo </a:t>
            </a:r>
            <a:r>
              <a:rPr lang="en-US" sz="2000" b="1" i="1" dirty="0" smtClean="0"/>
              <a:t>CCD</a:t>
            </a:r>
            <a:endParaRPr lang="en-US" sz="2000" b="1" dirty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b="1" dirty="0">
              <a:latin typeface="AR BONNIE" pitchFamily="2" charset="0"/>
            </a:endParaRPr>
          </a:p>
        </p:txBody>
      </p:sp>
      <p:sp useBgFill="1"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Board of governor's award</a:t>
            </a:r>
            <a:endParaRPr lang="en-US" sz="67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393342"/>
            <a:ext cx="6553200" cy="34834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596600231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2971801"/>
            <a:ext cx="2286000" cy="3810000"/>
          </a:xfrm>
        </p:spPr>
        <p:txBody>
          <a:bodyPr>
            <a:normAutofit fontScale="62500" lnSpcReduction="20000"/>
          </a:bodyPr>
          <a:lstStyle/>
          <a:p>
            <a:pPr marL="0" indent="0" algn="r">
              <a:buNone/>
            </a:pPr>
            <a:r>
              <a:rPr lang="en-US" sz="7000" b="1" dirty="0">
                <a:latin typeface="AR BONNIE" pitchFamily="2" charset="0"/>
              </a:rPr>
              <a:t>Barry Miller</a:t>
            </a:r>
          </a:p>
          <a:p>
            <a:pPr marL="0" indent="0" algn="r">
              <a:buNone/>
            </a:pPr>
            <a:r>
              <a:rPr lang="en-US" sz="4400" dirty="0">
                <a:latin typeface="AR BONNIE" pitchFamily="2" charset="0"/>
              </a:rPr>
              <a:t>Senior Multi-Media Technician</a:t>
            </a:r>
          </a:p>
          <a:p>
            <a:pPr marL="0" indent="0" algn="r">
              <a:buNone/>
            </a:pPr>
            <a:r>
              <a:rPr lang="en-US" sz="4400" dirty="0">
                <a:latin typeface="AR BONNIE" pitchFamily="2" charset="0"/>
              </a:rPr>
              <a:t>Classified Employee Outstanding Service Award for 2012-2013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0"/>
            <a:ext cx="7543800" cy="1524000"/>
          </a:xfrm>
        </p:spPr>
        <p:txBody>
          <a:bodyPr>
            <a:normAutofit/>
          </a:bodyPr>
          <a:lstStyle/>
          <a:p>
            <a:pPr algn="l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Irvine Valley </a:t>
            </a:r>
            <a:r>
              <a:rPr lang="en-US" sz="67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College</a:t>
            </a:r>
            <a:endParaRPr lang="en-US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3747514" cy="46843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387915939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1828800" cy="2743200"/>
          </a:xfrm>
          <a:prstGeom prst="roundRect">
            <a:avLst>
              <a:gd name="adj" fmla="val 93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524000" y="381000"/>
            <a:ext cx="6705600" cy="1143000"/>
          </a:xfrm>
        </p:spPr>
        <p:txBody>
          <a:bodyPr>
            <a:normAutofit/>
          </a:bodyPr>
          <a:lstStyle/>
          <a:p>
            <a:pPr algn="r"/>
            <a:r>
              <a:rPr lang="en-US" sz="67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 BONNIE" pitchFamily="2" charset="0"/>
              </a:rPr>
              <a:t>Chaffey College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 BONNIE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2895600"/>
            <a:ext cx="1981200" cy="37985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800" b="1" dirty="0">
                <a:latin typeface="AR BONNIE" pitchFamily="2" charset="0"/>
              </a:rPr>
              <a:t>Anita Fletcher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Financial Aid Advisor</a:t>
            </a:r>
          </a:p>
          <a:p>
            <a:pPr marL="0" indent="0">
              <a:buNone/>
            </a:pPr>
            <a:r>
              <a:rPr lang="en-US" sz="4000" dirty="0">
                <a:latin typeface="AR BONNIE" pitchFamily="2" charset="0"/>
              </a:rPr>
              <a:t>Classified Senate CLI Scholarship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724400" y="1676399"/>
            <a:ext cx="3810000" cy="48447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535971966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</TotalTime>
  <Words>898</Words>
  <Application>Microsoft Office PowerPoint</Application>
  <PresentationFormat>On-screen Show (4:3)</PresentationFormat>
  <Paragraphs>344</Paragraphs>
  <Slides>70</Slides>
  <Notes>70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Classified Leadership Institute 2012</vt:lpstr>
      <vt:lpstr>Irvine Valley College</vt:lpstr>
      <vt:lpstr>San Joaquin Delta College</vt:lpstr>
      <vt:lpstr>Mt San Jacinto College </vt:lpstr>
      <vt:lpstr>Chaffey College</vt:lpstr>
      <vt:lpstr>San Bernardino Valley College</vt:lpstr>
      <vt:lpstr>San Diego City College</vt:lpstr>
      <vt:lpstr>Irvine Valley College</vt:lpstr>
      <vt:lpstr>Chaffey College</vt:lpstr>
      <vt:lpstr>MiraCosta College </vt:lpstr>
      <vt:lpstr>MiraCosta College</vt:lpstr>
      <vt:lpstr>Lake Tahoe Community College </vt:lpstr>
      <vt:lpstr>Lake Tahoe Community College</vt:lpstr>
      <vt:lpstr>Chaffey College</vt:lpstr>
      <vt:lpstr>MiraCosta College</vt:lpstr>
      <vt:lpstr>Chaffey College</vt:lpstr>
      <vt:lpstr>Chaffey College</vt:lpstr>
      <vt:lpstr>Cerro Coso Community College</vt:lpstr>
      <vt:lpstr>Contra Costa College</vt:lpstr>
      <vt:lpstr>Copper Mountain College</vt:lpstr>
      <vt:lpstr>Butte College</vt:lpstr>
      <vt:lpstr>Chabot College</vt:lpstr>
      <vt:lpstr>Las Positas College</vt:lpstr>
      <vt:lpstr>Butte College</vt:lpstr>
      <vt:lpstr>Butte College</vt:lpstr>
      <vt:lpstr>Merritt College</vt:lpstr>
      <vt:lpstr>Merritt-Peralta CCD</vt:lpstr>
      <vt:lpstr>Butte College</vt:lpstr>
      <vt:lpstr>San Bernardino Valley College</vt:lpstr>
      <vt:lpstr>San Bernardino Valley College</vt:lpstr>
      <vt:lpstr>San Bernardino Valley College</vt:lpstr>
      <vt:lpstr>San Bernardino Valley College</vt:lpstr>
      <vt:lpstr>Diablo Valley College</vt:lpstr>
      <vt:lpstr>Classified Leadership Institute 2012</vt:lpstr>
      <vt:lpstr>Merritt College</vt:lpstr>
      <vt:lpstr>Merritt College</vt:lpstr>
      <vt:lpstr>Columbia College</vt:lpstr>
      <vt:lpstr>Merritt College</vt:lpstr>
      <vt:lpstr>State Center CCD</vt:lpstr>
      <vt:lpstr>Cosumnes River College</vt:lpstr>
      <vt:lpstr>West Valley College</vt:lpstr>
      <vt:lpstr>Coastline Community College</vt:lpstr>
      <vt:lpstr>Coastline Community College</vt:lpstr>
      <vt:lpstr>Coastline Community College</vt:lpstr>
      <vt:lpstr>Coastline Community College</vt:lpstr>
      <vt:lpstr>Coastline Community College</vt:lpstr>
      <vt:lpstr>College of Marin</vt:lpstr>
      <vt:lpstr>College of Marin</vt:lpstr>
      <vt:lpstr>College of Marin</vt:lpstr>
      <vt:lpstr>College of Marin</vt:lpstr>
      <vt:lpstr>College of Marin</vt:lpstr>
      <vt:lpstr>Berkeley City College</vt:lpstr>
      <vt:lpstr>LANEY COLLEGE</vt:lpstr>
      <vt:lpstr>San Diego Miramar College</vt:lpstr>
      <vt:lpstr>West Valley College</vt:lpstr>
      <vt:lpstr>Contra Costa ccd</vt:lpstr>
      <vt:lpstr>Contra Costa ccd</vt:lpstr>
      <vt:lpstr>Classified Leadership Institute 2012</vt:lpstr>
      <vt:lpstr>CLI Scholarship Recipients</vt:lpstr>
      <vt:lpstr>CLI Scholarship Recipients</vt:lpstr>
      <vt:lpstr>4CS Leadership Award Recipient</vt:lpstr>
      <vt:lpstr>CLI Scholarship Recipients</vt:lpstr>
      <vt:lpstr>Jim Wilson Scholarship</vt:lpstr>
      <vt:lpstr>Grossmont-cuyamaca ccd</vt:lpstr>
      <vt:lpstr>Grossmont-cuyamaca ccd</vt:lpstr>
      <vt:lpstr>Grossmont-cuyamaca ccd</vt:lpstr>
      <vt:lpstr>Grossmont-cuyamaca ccd</vt:lpstr>
      <vt:lpstr>Grossmont-cuyamaca ccd</vt:lpstr>
      <vt:lpstr>Grossmont college</vt:lpstr>
      <vt:lpstr>Board of governor's award</vt:lpstr>
    </vt:vector>
  </TitlesOfParts>
  <Company>Grossmont-Cuyamaca Community College District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Pat.Murray</dc:creator>
  <cp:lastModifiedBy>Pa</cp:lastModifiedBy>
  <cp:revision>61</cp:revision>
  <cp:lastPrinted>2012-06-14T00:11:16Z</cp:lastPrinted>
  <dcterms:created xsi:type="dcterms:W3CDTF">2012-06-06T00:22:06Z</dcterms:created>
  <dcterms:modified xsi:type="dcterms:W3CDTF">2012-06-19T21:00:05Z</dcterms:modified>
</cp:coreProperties>
</file>